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3" r:id="rId2"/>
    <p:sldMasterId id="2147483700" r:id="rId3"/>
  </p:sldMasterIdLst>
  <p:notesMasterIdLst>
    <p:notesMasterId r:id="rId20"/>
  </p:notesMasterIdLst>
  <p:sldIdLst>
    <p:sldId id="256" r:id="rId4"/>
    <p:sldId id="273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70" r:id="rId16"/>
    <p:sldId id="271" r:id="rId17"/>
    <p:sldId id="272" r:id="rId18"/>
    <p:sldId id="286" r:id="rId19"/>
  </p:sldIdLst>
  <p:sldSz cx="12192000" cy="6858000"/>
  <p:notesSz cx="6858000" cy="9144000"/>
  <p:embeddedFontLst>
    <p:embeddedFont>
      <p:font typeface="Public Sans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8" roundtripDataSignature="AMtx7mjBCivxVOng4jZCkGSLgE4Ey2Ia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984"/>
    <p:restoredTop sz="86395"/>
  </p:normalViewPr>
  <p:slideViewPr>
    <p:cSldViewPr snapToGrid="0">
      <p:cViewPr varScale="1">
        <p:scale>
          <a:sx n="89" d="100"/>
          <a:sy n="89" d="100"/>
        </p:scale>
        <p:origin x="168" y="6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customschemas.google.com/relationships/presentationmetadata" Target="meta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ection508.gov/test/" TargetMode="External"/><Relationship Id="rId3" Type="http://schemas.openxmlformats.org/officeDocument/2006/relationships/hyperlink" Target="https://www.access-board.gov/ict/" TargetMode="External"/><Relationship Id="rId7" Type="http://schemas.openxmlformats.org/officeDocument/2006/relationships/hyperlink" Target="https://www.section508.gov/create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section508.gov/training" TargetMode="External"/><Relationship Id="rId5" Type="http://schemas.openxmlformats.org/officeDocument/2006/relationships/hyperlink" Target="https://www.section508.gov/" TargetMode="External"/><Relationship Id="rId4" Type="http://schemas.openxmlformats.org/officeDocument/2006/relationships/hyperlink" Target="https://ictbaseline.access-board.gov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508@access-board.gov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ection508.gov/" TargetMode="External"/><Relationship Id="rId5" Type="http://schemas.openxmlformats.org/officeDocument/2006/relationships/hyperlink" Target="mailto:section.508@gsa.gov" TargetMode="External"/><Relationship Id="rId4" Type="http://schemas.openxmlformats.org/officeDocument/2006/relationships/hyperlink" Target="http://www.access-board.gov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Section508.gov/training/presentations-workshops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ctbaseline.access-board.gov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7" name="Google Shape;54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None/>
            </a:pPr>
            <a:fld id="{00000000-1234-1234-1234-123412341234}" type="slidenum">
              <a:rPr lang="en-U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7" name="Google Shape;65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5" name="Google Shape;66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4" name="Google Shape;67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47938" y="877888"/>
            <a:ext cx="4213225" cy="23701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0" name="Google Shape;69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Revised 508 Standards</a:t>
            </a:r>
            <a:r>
              <a:rPr lang="en-US" dirty="0"/>
              <a:t> </a:t>
            </a: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www.access-board.gov/ict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4"/>
              </a:rPr>
              <a:t>ICT Testing Baseline for Web</a:t>
            </a:r>
            <a:endParaRPr lang="en-US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5"/>
              </a:rPr>
              <a:t>Section508.gov </a:t>
            </a:r>
            <a:r>
              <a:rPr lang="en-US" dirty="0"/>
              <a:t>- A one-stop for Section 508 information and resource for agencies</a:t>
            </a: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6"/>
              </a:rPr>
              <a:t>Training</a:t>
            </a:r>
            <a:r>
              <a:rPr lang="en-US" dirty="0"/>
              <a:t> (…/training)</a:t>
            </a: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7"/>
              </a:rPr>
              <a:t>Create Accessible Content</a:t>
            </a:r>
            <a:r>
              <a:rPr lang="en-US" dirty="0"/>
              <a:t> (…/create)</a:t>
            </a: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8"/>
              </a:rPr>
              <a:t>Testing</a:t>
            </a:r>
            <a:r>
              <a:rPr lang="en-US" dirty="0"/>
              <a:t> (…/test)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91" name="Google Shape;691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47938" y="877888"/>
            <a:ext cx="4213225" cy="23701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8" name="Google Shape;69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U.S. Access Board </a:t>
            </a: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202-272-0080 ext. 3</a:t>
            </a: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508@access-board.gov</a:t>
            </a:r>
            <a:r>
              <a:rPr lang="en-US" dirty="0"/>
              <a:t>|</a:t>
            </a:r>
            <a:r>
              <a:rPr lang="en-US" u="sng" dirty="0">
                <a:solidFill>
                  <a:schemeClr val="hlink"/>
                </a:solidFill>
                <a:hlinkClick r:id="rId4"/>
              </a:rPr>
              <a:t>access-board.gov</a:t>
            </a:r>
            <a:endParaRPr lang="en-US" dirty="0"/>
          </a:p>
          <a:p>
            <a:pPr marL="2286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GSA IT Accessibility Program</a:t>
            </a: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5"/>
              </a:rPr>
              <a:t>section.508@gsa.gov</a:t>
            </a:r>
            <a:r>
              <a:rPr lang="en-US" dirty="0"/>
              <a:t> | </a:t>
            </a:r>
            <a:r>
              <a:rPr lang="en-US" u="sng" dirty="0">
                <a:solidFill>
                  <a:schemeClr val="hlink"/>
                </a:solidFill>
                <a:hlinkClick r:id="rId6"/>
              </a:rPr>
              <a:t>section508.gov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99" name="Google Shape;699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6" name="Google Shape;706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>
                <a:hlinkClick r:id="rId3" action="ppaction://hlinkfile"/>
              </a:rPr>
              <a:t>Section508.gov/training/presentations-workshops/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07" name="Google Shape;707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984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9" name="Google Shape;56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ICT Baseline for Web: ictbaseline.access-board.gov/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0" name="Google Shape;57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8985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9" name="Google Shape;56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1" name="Google Shape;59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OMB’s M-24-08: https://www.whitehouse.gov/omb/management/ofcio/m-24-08-strengthening-digital-accessibility-and-the-management-of-section-508-of-the-rehabilitation-act/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From GSA’s FY23 Governmentwide Assessment: https://www.section508.gov/manage/section-508-assessment/2023/recommendations/</a:t>
            </a:r>
            <a:endParaRPr dirty="0"/>
          </a:p>
        </p:txBody>
      </p:sp>
      <p:sp>
        <p:nvSpPr>
          <p:cNvPr id="592" name="Google Shape;5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9" name="Google Shape;59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8" name="Google Shape;61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0" name="Google Shape;64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ICT Baseline for Web</a:t>
            </a:r>
            <a:endParaRPr/>
          </a:p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(ictbaseline.access-board.gov/)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“Co-owned” by Access Board and GSA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Federal CIO Council Accessibility Community Of Practice (ACOP) Best Practice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Fancy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>
            <a:spLocks noGrp="1"/>
          </p:cNvSpPr>
          <p:nvPr>
            <p:ph type="title"/>
          </p:nvPr>
        </p:nvSpPr>
        <p:spPr>
          <a:xfrm>
            <a:off x="831850" y="932989"/>
            <a:ext cx="7616825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body" idx="1"/>
          </p:nvPr>
        </p:nvSpPr>
        <p:spPr>
          <a:xfrm>
            <a:off x="831850" y="3812714"/>
            <a:ext cx="7616825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19"/>
          <p:cNvPicPr preferRelativeResize="0"/>
          <p:nvPr/>
        </p:nvPicPr>
        <p:blipFill rotWithShape="1">
          <a:blip r:embed="rId3">
            <a:alphaModFix amt="85000"/>
          </a:blip>
          <a:srcRect/>
          <a:stretch/>
        </p:blipFill>
        <p:spPr>
          <a:xfrm>
            <a:off x="10730503" y="110956"/>
            <a:ext cx="1193475" cy="119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08919" y="136525"/>
            <a:ext cx="1193475" cy="119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Large logo">
  <p:cSld name="Two Content - Larg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0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Large Logo Bar">
  <p:cSld name="Two Content - Large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1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3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31"/>
          <p:cNvSpPr txBox="1">
            <a:spLocks noGrp="1"/>
          </p:cNvSpPr>
          <p:nvPr>
            <p:ph type="dt" idx="10"/>
          </p:nvPr>
        </p:nvSpPr>
        <p:spPr>
          <a:xfrm>
            <a:off x="1750142" y="6356350"/>
            <a:ext cx="18312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Small Logo Bar">
  <p:cSld name="Two Content - Small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2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White Logo">
  <p:cSld name="Comparison - Whit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3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33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33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3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33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No Logo">
  <p:cSld name="Comparison - No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4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34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34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4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34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Large Logo">
  <p:cSld name="Comparison - Larg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5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35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35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5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35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Large Logo Bar">
  <p:cSld name="Comparison - Large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6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36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36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6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36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Small Logo Bar">
  <p:cSld name="Comparison - Small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7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37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" name="Google Shape;138;p37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7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37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- White Logo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8"/>
          <p:cNvSpPr txBox="1">
            <a:spLocks noGrp="1"/>
          </p:cNvSpPr>
          <p:nvPr>
            <p:ph type="title"/>
          </p:nvPr>
        </p:nvSpPr>
        <p:spPr>
          <a:xfrm>
            <a:off x="171047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38"/>
          <p:cNvSpPr txBox="1">
            <a:spLocks noGrp="1"/>
          </p:cNvSpPr>
          <p:nvPr>
            <p:ph type="body" idx="1"/>
          </p:nvPr>
        </p:nvSpPr>
        <p:spPr>
          <a:xfrm>
            <a:off x="4776717" y="457201"/>
            <a:ext cx="6930098" cy="540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4" name="Google Shape;144;p38"/>
          <p:cNvSpPr txBox="1">
            <a:spLocks noGrp="1"/>
          </p:cNvSpPr>
          <p:nvPr>
            <p:ph type="body" idx="2"/>
          </p:nvPr>
        </p:nvSpPr>
        <p:spPr>
          <a:xfrm>
            <a:off x="17104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5" name="Google Shape;145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- Curved">
  <p:cSld name="Content with Caption - Curv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9"/>
          <p:cNvSpPr txBox="1">
            <a:spLocks noGrp="1"/>
          </p:cNvSpPr>
          <p:nvPr>
            <p:ph type="title"/>
          </p:nvPr>
        </p:nvSpPr>
        <p:spPr>
          <a:xfrm>
            <a:off x="171047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39"/>
          <p:cNvSpPr txBox="1">
            <a:spLocks noGrp="1"/>
          </p:cNvSpPr>
          <p:nvPr>
            <p:ph type="body" idx="1"/>
          </p:nvPr>
        </p:nvSpPr>
        <p:spPr>
          <a:xfrm>
            <a:off x="4776717" y="457201"/>
            <a:ext cx="6930098" cy="540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51" name="Google Shape;151;p39"/>
          <p:cNvSpPr txBox="1">
            <a:spLocks noGrp="1"/>
          </p:cNvSpPr>
          <p:nvPr>
            <p:ph type="body" idx="2"/>
          </p:nvPr>
        </p:nvSpPr>
        <p:spPr>
          <a:xfrm>
            <a:off x="17104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2" name="Google Shape;152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White Logo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20"/>
          <p:cNvPicPr preferRelativeResize="0"/>
          <p:nvPr/>
        </p:nvPicPr>
        <p:blipFill rotWithShape="1">
          <a:blip r:embed="rId3">
            <a:alphaModFix amt="20000"/>
          </a:blip>
          <a:srcRect/>
          <a:stretch/>
        </p:blipFill>
        <p:spPr>
          <a:xfrm>
            <a:off x="11027301" y="524164"/>
            <a:ext cx="1079241" cy="1079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 - Masked Right" type="picTx">
  <p:cSld name="PICTURE_WITH_CAPTION_TEXT">
    <p:bg>
      <p:bgPr>
        <a:solidFill>
          <a:schemeClr val="lt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0"/>
          <p:cNvSpPr txBox="1">
            <a:spLocks noGrp="1"/>
          </p:cNvSpPr>
          <p:nvPr>
            <p:ph type="title"/>
          </p:nvPr>
        </p:nvSpPr>
        <p:spPr>
          <a:xfrm>
            <a:off x="838200" y="457200"/>
            <a:ext cx="568058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0"/>
          <p:cNvSpPr>
            <a:spLocks noGrp="1"/>
          </p:cNvSpPr>
          <p:nvPr>
            <p:ph type="pic" idx="2"/>
          </p:nvPr>
        </p:nvSpPr>
        <p:spPr>
          <a:xfrm flipH="1">
            <a:off x="6980903" y="-78658"/>
            <a:ext cx="5289755" cy="7030064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F1F37"/>
              </a:gs>
            </a:gsLst>
            <a:lin ang="0" scaled="0"/>
          </a:gradFill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8" name="Google Shape;158;p40"/>
          <p:cNvSpPr txBox="1">
            <a:spLocks noGrp="1"/>
          </p:cNvSpPr>
          <p:nvPr>
            <p:ph type="body" idx="1"/>
          </p:nvPr>
        </p:nvSpPr>
        <p:spPr>
          <a:xfrm>
            <a:off x="838200" y="2057400"/>
            <a:ext cx="568058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9" name="Google Shape;159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 - Masked Left">
  <p:cSld name="Picture with Caption - Masked Left">
    <p:bg>
      <p:bgPr>
        <a:solidFill>
          <a:schemeClr val="l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1"/>
          <p:cNvSpPr txBox="1">
            <a:spLocks noGrp="1"/>
          </p:cNvSpPr>
          <p:nvPr>
            <p:ph type="title"/>
          </p:nvPr>
        </p:nvSpPr>
        <p:spPr>
          <a:xfrm>
            <a:off x="5673213" y="457200"/>
            <a:ext cx="568058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41"/>
          <p:cNvSpPr>
            <a:spLocks noGrp="1"/>
          </p:cNvSpPr>
          <p:nvPr>
            <p:ph type="pic" idx="2"/>
          </p:nvPr>
        </p:nvSpPr>
        <p:spPr>
          <a:xfrm>
            <a:off x="-167149" y="-78658"/>
            <a:ext cx="5270091" cy="7030064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F1F37"/>
              </a:gs>
            </a:gsLst>
            <a:lin ang="0" scaled="0"/>
          </a:gradFill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5" name="Google Shape;165;p41"/>
          <p:cNvSpPr txBox="1">
            <a:spLocks noGrp="1"/>
          </p:cNvSpPr>
          <p:nvPr>
            <p:ph type="body" idx="1"/>
          </p:nvPr>
        </p:nvSpPr>
        <p:spPr>
          <a:xfrm>
            <a:off x="5673213" y="2057400"/>
            <a:ext cx="568058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2"/>
          <p:cNvSpPr txBox="1">
            <a:spLocks noGrp="1"/>
          </p:cNvSpPr>
          <p:nvPr>
            <p:ph type="title"/>
          </p:nvPr>
        </p:nvSpPr>
        <p:spPr>
          <a:xfrm>
            <a:off x="831850" y="932989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42"/>
          <p:cNvSpPr txBox="1">
            <a:spLocks noGrp="1"/>
          </p:cNvSpPr>
          <p:nvPr>
            <p:ph type="body" idx="1"/>
          </p:nvPr>
        </p:nvSpPr>
        <p:spPr>
          <a:xfrm>
            <a:off x="831850" y="3812714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3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White Logo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6" name="Google Shape;196;p22"/>
          <p:cNvPicPr preferRelativeResize="0"/>
          <p:nvPr/>
        </p:nvPicPr>
        <p:blipFill rotWithShape="1">
          <a:blip r:embed="rId3">
            <a:alphaModFix amt="34000"/>
          </a:blip>
          <a:srcRect/>
          <a:stretch/>
        </p:blipFill>
        <p:spPr>
          <a:xfrm>
            <a:off x="11075438" y="613650"/>
            <a:ext cx="1032588" cy="1032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No Logo">
  <p:cSld name="Title and Content - No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6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7" name="Google Shape;207;p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Large Logo">
  <p:cSld name="Title and Content - Larg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7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Large Logo Bar">
  <p:cSld name="Title and Content - Large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8" name="Google Shape;218;p48"/>
          <p:cNvSpPr txBox="1">
            <a:spLocks noGrp="1"/>
          </p:cNvSpPr>
          <p:nvPr>
            <p:ph type="dt" idx="10"/>
          </p:nvPr>
        </p:nvSpPr>
        <p:spPr>
          <a:xfrm>
            <a:off x="1750142" y="6356350"/>
            <a:ext cx="18312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1" name="Google Shape;221;p48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Small Logo with bar">
  <p:cSld name="Title and Content - Small Logo with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4" name="Google Shape;224;p49"/>
          <p:cNvSpPr txBox="1">
            <a:spLocks noGrp="1"/>
          </p:cNvSpPr>
          <p:nvPr>
            <p:ph type="dt" idx="10"/>
          </p:nvPr>
        </p:nvSpPr>
        <p:spPr>
          <a:xfrm>
            <a:off x="1750142" y="6356350"/>
            <a:ext cx="18312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49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3"/>
          <p:cNvSpPr txBox="1">
            <a:spLocks noGrp="1"/>
          </p:cNvSpPr>
          <p:nvPr>
            <p:ph type="ctrTitle"/>
          </p:nvPr>
        </p:nvSpPr>
        <p:spPr>
          <a:xfrm>
            <a:off x="518651" y="1122363"/>
            <a:ext cx="6944033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3"/>
          <p:cNvSpPr txBox="1">
            <a:spLocks noGrp="1"/>
          </p:cNvSpPr>
          <p:nvPr>
            <p:ph type="subTitle" idx="1"/>
          </p:nvPr>
        </p:nvSpPr>
        <p:spPr>
          <a:xfrm>
            <a:off x="518651" y="3602038"/>
            <a:ext cx="6944033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" name="Google Shape;36;p23" descr="United States Access Board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7183" y="1828801"/>
            <a:ext cx="3216166" cy="3200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White Logo" type="twoObj">
  <p:cSld name="TWO_OBJEC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0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1" name="Google Shape;231;p5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2" name="Google Shape;232;p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No Logo">
  <p:cSld name="Two Content - No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1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8" name="Google Shape;238;p5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9" name="Google Shape;239;p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Large logo">
  <p:cSld name="Two Content - Larg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2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5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5" name="Google Shape;245;p5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6" name="Google Shape;246;p5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Large Logo Bar">
  <p:cSld name="Two Content - Large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3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5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2" name="Google Shape;252;p5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3" name="Google Shape;253;p5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5" name="Google Shape;255;p53"/>
          <p:cNvSpPr txBox="1">
            <a:spLocks noGrp="1"/>
          </p:cNvSpPr>
          <p:nvPr>
            <p:ph type="dt" idx="10"/>
          </p:nvPr>
        </p:nvSpPr>
        <p:spPr>
          <a:xfrm>
            <a:off x="1750142" y="6356350"/>
            <a:ext cx="18312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Small Logo Bar">
  <p:cSld name="Two Content - Small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4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9" name="Google Shape;259;p5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0" name="Google Shape;260;p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White Logo">
  <p:cSld name="Comparison - Whit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5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5" name="Google Shape;265;p55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6" name="Google Shape;266;p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5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9" name="Google Shape;269;p55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55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p55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No Logo">
  <p:cSld name="Comparison - No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6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4" name="Google Shape;274;p56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5" name="Google Shape;275;p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8" name="Google Shape;278;p56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56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0" name="Google Shape;280;p56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Large Logo">
  <p:cSld name="Comparison - Larg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7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3" name="Google Shape;283;p57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4" name="Google Shape;284;p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5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7" name="Google Shape;287;p57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57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9" name="Google Shape;289;p57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Large Logo Bar">
  <p:cSld name="Comparison - Large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8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2" name="Google Shape;292;p58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3" name="Google Shape;293;p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5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6" name="Google Shape;296;p58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58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8" name="Google Shape;298;p58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Small Logo Bar">
  <p:cSld name="Comparison - Small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9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1" name="Google Shape;301;p59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2" name="Google Shape;302;p5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5" name="Google Shape;305;p59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59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7" name="Google Shape;307;p59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No Logo">
  <p:cSld name="Title and Content - No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- White Logo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0"/>
          <p:cNvSpPr txBox="1">
            <a:spLocks noGrp="1"/>
          </p:cNvSpPr>
          <p:nvPr>
            <p:ph type="title"/>
          </p:nvPr>
        </p:nvSpPr>
        <p:spPr>
          <a:xfrm>
            <a:off x="171047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60"/>
          <p:cNvSpPr txBox="1">
            <a:spLocks noGrp="1"/>
          </p:cNvSpPr>
          <p:nvPr>
            <p:ph type="body" idx="1"/>
          </p:nvPr>
        </p:nvSpPr>
        <p:spPr>
          <a:xfrm>
            <a:off x="4776717" y="457201"/>
            <a:ext cx="6930098" cy="540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11" name="Google Shape;311;p60"/>
          <p:cNvSpPr txBox="1">
            <a:spLocks noGrp="1"/>
          </p:cNvSpPr>
          <p:nvPr>
            <p:ph type="body" idx="2"/>
          </p:nvPr>
        </p:nvSpPr>
        <p:spPr>
          <a:xfrm>
            <a:off x="17104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12" name="Google Shape;312;p6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6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- Curved">
  <p:cSld name="Content with Caption - Curv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1"/>
          <p:cNvSpPr txBox="1">
            <a:spLocks noGrp="1"/>
          </p:cNvSpPr>
          <p:nvPr>
            <p:ph type="title"/>
          </p:nvPr>
        </p:nvSpPr>
        <p:spPr>
          <a:xfrm>
            <a:off x="171047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61"/>
          <p:cNvSpPr txBox="1">
            <a:spLocks noGrp="1"/>
          </p:cNvSpPr>
          <p:nvPr>
            <p:ph type="body" idx="1"/>
          </p:nvPr>
        </p:nvSpPr>
        <p:spPr>
          <a:xfrm>
            <a:off x="4776717" y="457201"/>
            <a:ext cx="6930098" cy="540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18" name="Google Shape;318;p61"/>
          <p:cNvSpPr txBox="1">
            <a:spLocks noGrp="1"/>
          </p:cNvSpPr>
          <p:nvPr>
            <p:ph type="body" idx="2"/>
          </p:nvPr>
        </p:nvSpPr>
        <p:spPr>
          <a:xfrm>
            <a:off x="17104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19" name="Google Shape;319;p6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6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 - Masked Right" type="picTx">
  <p:cSld name="PICTURE_WITH_CAPTION_TEXT">
    <p:bg>
      <p:bgPr>
        <a:solidFill>
          <a:schemeClr val="lt1"/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2"/>
          <p:cNvSpPr txBox="1">
            <a:spLocks noGrp="1"/>
          </p:cNvSpPr>
          <p:nvPr>
            <p:ph type="title"/>
          </p:nvPr>
        </p:nvSpPr>
        <p:spPr>
          <a:xfrm>
            <a:off x="838200" y="457200"/>
            <a:ext cx="568058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62"/>
          <p:cNvSpPr>
            <a:spLocks noGrp="1"/>
          </p:cNvSpPr>
          <p:nvPr>
            <p:ph type="pic" idx="2"/>
          </p:nvPr>
        </p:nvSpPr>
        <p:spPr>
          <a:xfrm flipH="1">
            <a:off x="6980903" y="-78658"/>
            <a:ext cx="5289755" cy="7030064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F1F37"/>
              </a:gs>
            </a:gsLst>
            <a:lin ang="0" scaled="0"/>
          </a:gradFill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5" name="Google Shape;325;p62"/>
          <p:cNvSpPr txBox="1">
            <a:spLocks noGrp="1"/>
          </p:cNvSpPr>
          <p:nvPr>
            <p:ph type="body" idx="1"/>
          </p:nvPr>
        </p:nvSpPr>
        <p:spPr>
          <a:xfrm>
            <a:off x="838200" y="2057400"/>
            <a:ext cx="568058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26" name="Google Shape;326;p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6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 - Masked Left">
  <p:cSld name="Picture with Caption - Masked Left">
    <p:bg>
      <p:bgPr>
        <a:solidFill>
          <a:schemeClr val="lt1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3"/>
          <p:cNvSpPr txBox="1">
            <a:spLocks noGrp="1"/>
          </p:cNvSpPr>
          <p:nvPr>
            <p:ph type="title"/>
          </p:nvPr>
        </p:nvSpPr>
        <p:spPr>
          <a:xfrm>
            <a:off x="5673213" y="457200"/>
            <a:ext cx="568058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63"/>
          <p:cNvSpPr>
            <a:spLocks noGrp="1"/>
          </p:cNvSpPr>
          <p:nvPr>
            <p:ph type="pic" idx="2"/>
          </p:nvPr>
        </p:nvSpPr>
        <p:spPr>
          <a:xfrm>
            <a:off x="-167149" y="-78658"/>
            <a:ext cx="5270091" cy="7030064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F1F37"/>
              </a:gs>
            </a:gsLst>
            <a:lin ang="0" scaled="0"/>
          </a:gradFill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2" name="Google Shape;332;p63"/>
          <p:cNvSpPr txBox="1">
            <a:spLocks noGrp="1"/>
          </p:cNvSpPr>
          <p:nvPr>
            <p:ph type="body" idx="1"/>
          </p:nvPr>
        </p:nvSpPr>
        <p:spPr>
          <a:xfrm>
            <a:off x="5673213" y="2057400"/>
            <a:ext cx="568058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33" name="Google Shape;333;p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4"/>
          <p:cNvSpPr txBox="1">
            <a:spLocks noGrp="1"/>
          </p:cNvSpPr>
          <p:nvPr>
            <p:ph type="title"/>
          </p:nvPr>
        </p:nvSpPr>
        <p:spPr>
          <a:xfrm>
            <a:off x="831850" y="932989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64"/>
          <p:cNvSpPr txBox="1">
            <a:spLocks noGrp="1"/>
          </p:cNvSpPr>
          <p:nvPr>
            <p:ph type="body" idx="1"/>
          </p:nvPr>
        </p:nvSpPr>
        <p:spPr>
          <a:xfrm>
            <a:off x="831850" y="3812714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6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Fancy">
  <p:cSld name="Section Header - Fanc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5"/>
          <p:cNvSpPr txBox="1">
            <a:spLocks noGrp="1"/>
          </p:cNvSpPr>
          <p:nvPr>
            <p:ph type="title"/>
          </p:nvPr>
        </p:nvSpPr>
        <p:spPr>
          <a:xfrm>
            <a:off x="831850" y="932989"/>
            <a:ext cx="7616825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65"/>
          <p:cNvSpPr txBox="1">
            <a:spLocks noGrp="1"/>
          </p:cNvSpPr>
          <p:nvPr>
            <p:ph type="body" idx="1"/>
          </p:nvPr>
        </p:nvSpPr>
        <p:spPr>
          <a:xfrm>
            <a:off x="831850" y="3812714"/>
            <a:ext cx="7616825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6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6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Content" type="txAndObj">
  <p:cSld name="TEXT_AND_OBJECT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8"/>
          <p:cNvSpPr txBox="1"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68"/>
          <p:cNvSpPr txBox="1">
            <a:spLocks noGrp="1"/>
          </p:cNvSpPr>
          <p:nvPr>
            <p:ph type="body" idx="1"/>
          </p:nvPr>
        </p:nvSpPr>
        <p:spPr>
          <a:xfrm>
            <a:off x="914400" y="1981200"/>
            <a:ext cx="508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0" name="Google Shape;360;p68"/>
          <p:cNvSpPr txBox="1">
            <a:spLocks noGrp="1"/>
          </p:cNvSpPr>
          <p:nvPr>
            <p:ph type="body" idx="2"/>
          </p:nvPr>
        </p:nvSpPr>
        <p:spPr>
          <a:xfrm>
            <a:off x="6197600" y="1981200"/>
            <a:ext cx="508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1" name="Google Shape;361;p68"/>
          <p:cNvSpPr txBox="1">
            <a:spLocks noGrp="1"/>
          </p:cNvSpPr>
          <p:nvPr>
            <p:ph type="dt" idx="10"/>
          </p:nvPr>
        </p:nvSpPr>
        <p:spPr>
          <a:xfrm>
            <a:off x="914400" y="6248400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68"/>
          <p:cNvSpPr txBox="1">
            <a:spLocks noGrp="1"/>
          </p:cNvSpPr>
          <p:nvPr>
            <p:ph type="ft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68"/>
          <p:cNvSpPr txBox="1">
            <a:spLocks noGrp="1"/>
          </p:cNvSpPr>
          <p:nvPr>
            <p:ph type="sldNum" idx="12"/>
          </p:nvPr>
        </p:nvSpPr>
        <p:spPr>
          <a:xfrm>
            <a:off x="8737600" y="6248400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1_Title Slide">
    <p:bg>
      <p:bgPr>
        <a:solidFill>
          <a:schemeClr val="lt2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9"/>
          <p:cNvSpPr txBox="1">
            <a:spLocks noGrp="1"/>
          </p:cNvSpPr>
          <p:nvPr>
            <p:ph type="ctrTitle"/>
          </p:nvPr>
        </p:nvSpPr>
        <p:spPr>
          <a:xfrm>
            <a:off x="1915385" y="2379887"/>
            <a:ext cx="8361229" cy="2098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Calibri"/>
              <a:buNone/>
              <a:defRPr sz="7200" cap="none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69"/>
          <p:cNvSpPr txBox="1">
            <a:spLocks noGrp="1"/>
          </p:cNvSpPr>
          <p:nvPr>
            <p:ph type="dt" idx="10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69"/>
          <p:cNvSpPr txBox="1">
            <a:spLocks noGrp="1"/>
          </p:cNvSpPr>
          <p:nvPr>
            <p:ph type="ftr" idx="11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69"/>
          <p:cNvSpPr txBox="1">
            <a:spLocks noGrp="1"/>
          </p:cNvSpPr>
          <p:nvPr>
            <p:ph type="sldNum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369" name="Google Shape;369;p69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70" name="Google Shape;370;p69"/>
            <p:cNvSpPr/>
            <p:nvPr/>
          </p:nvSpPr>
          <p:spPr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 extrusionOk="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71" name="Google Shape;371;p69"/>
            <p:cNvSpPr/>
            <p:nvPr/>
          </p:nvSpPr>
          <p:spPr>
            <a:xfrm rot="10800000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 extrusionOk="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Large Logo">
  <p:cSld name="Title and Content - Larg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5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1"/>
          <p:cNvSpPr txBox="1">
            <a:spLocks noGrp="1"/>
          </p:cNvSpPr>
          <p:nvPr>
            <p:ph type="ctrTitle"/>
          </p:nvPr>
        </p:nvSpPr>
        <p:spPr>
          <a:xfrm>
            <a:off x="518651" y="1122363"/>
            <a:ext cx="6944033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71"/>
          <p:cNvSpPr txBox="1">
            <a:spLocks noGrp="1"/>
          </p:cNvSpPr>
          <p:nvPr>
            <p:ph type="subTitle" idx="1"/>
          </p:nvPr>
        </p:nvSpPr>
        <p:spPr>
          <a:xfrm>
            <a:off x="518651" y="3602038"/>
            <a:ext cx="6944033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81" name="Google Shape;381;p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7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4" name="Google Shape;384;p71" descr="United States Access Board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7183" y="1828801"/>
            <a:ext cx="3216166" cy="3200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White Logo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2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7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8" name="Google Shape;388;p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No Logo">
  <p:cSld name="Title and Content - No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73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7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4" name="Google Shape;394;p7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7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Large Logo">
  <p:cSld name="Title and Content - Larg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74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7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0" name="Google Shape;400;p7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7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7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Large Logo Bar">
  <p:cSld name="Title and Content - Large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7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5" name="Google Shape;405;p75"/>
          <p:cNvSpPr txBox="1">
            <a:spLocks noGrp="1"/>
          </p:cNvSpPr>
          <p:nvPr>
            <p:ph type="dt" idx="10"/>
          </p:nvPr>
        </p:nvSpPr>
        <p:spPr>
          <a:xfrm>
            <a:off x="1750142" y="6356350"/>
            <a:ext cx="18312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7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7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8" name="Google Shape;408;p75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Small Logo with bar">
  <p:cSld name="Title and Content - Small Logo with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1" name="Google Shape;411;p76"/>
          <p:cNvSpPr txBox="1">
            <a:spLocks noGrp="1"/>
          </p:cNvSpPr>
          <p:nvPr>
            <p:ph type="dt" idx="10"/>
          </p:nvPr>
        </p:nvSpPr>
        <p:spPr>
          <a:xfrm>
            <a:off x="1750142" y="6356350"/>
            <a:ext cx="18312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4" name="Google Shape;414;p76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White Logo" type="twoObj">
  <p:cSld name="TWO_OBJEC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77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7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8" name="Google Shape;418;p7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9" name="Google Shape;419;p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7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No Logo">
  <p:cSld name="Two Content - No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8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5" name="Google Shape;425;p7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6" name="Google Shape;426;p7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Large logo">
  <p:cSld name="Two Content - Larg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9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7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2" name="Google Shape;432;p7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3" name="Google Shape;433;p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Large Logo Bar">
  <p:cSld name="Two Content - Large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0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8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9" name="Google Shape;439;p8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0" name="Google Shape;440;p8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8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2" name="Google Shape;442;p80"/>
          <p:cNvSpPr txBox="1">
            <a:spLocks noGrp="1"/>
          </p:cNvSpPr>
          <p:nvPr>
            <p:ph type="dt" idx="10"/>
          </p:nvPr>
        </p:nvSpPr>
        <p:spPr>
          <a:xfrm>
            <a:off x="1750142" y="6356350"/>
            <a:ext cx="18312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Large Logo Bar">
  <p:cSld name="Title and Content - Large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6"/>
          <p:cNvSpPr txBox="1">
            <a:spLocks noGrp="1"/>
          </p:cNvSpPr>
          <p:nvPr>
            <p:ph type="dt" idx="10"/>
          </p:nvPr>
        </p:nvSpPr>
        <p:spPr>
          <a:xfrm>
            <a:off x="1750142" y="6356350"/>
            <a:ext cx="18312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26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Small Logo Bar">
  <p:cSld name="Two Content - Small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81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8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6" name="Google Shape;446;p8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7" name="Google Shape;447;p8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8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8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White Logo">
  <p:cSld name="Comparison - Whit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82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2" name="Google Shape;452;p82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3" name="Google Shape;453;p8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8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6" name="Google Shape;456;p82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82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8" name="Google Shape;458;p82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No Logo">
  <p:cSld name="Comparison - No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83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1" name="Google Shape;461;p83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2" name="Google Shape;462;p8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8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8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5" name="Google Shape;465;p83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83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7" name="Google Shape;467;p83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Large Logo">
  <p:cSld name="Comparison - Large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84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0" name="Google Shape;470;p84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1" name="Google Shape;471;p8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8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8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4" name="Google Shape;474;p84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5" name="Google Shape;475;p84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6" name="Google Shape;476;p84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Large Logo Bar">
  <p:cSld name="Comparison - Large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85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9" name="Google Shape;479;p85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0" name="Google Shape;480;p8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8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8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3" name="Google Shape;483;p85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85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5" name="Google Shape;485;p85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- Small Logo Bar">
  <p:cSld name="Comparison - Small Logo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6"/>
          <p:cNvSpPr txBox="1">
            <a:spLocks noGrp="1"/>
          </p:cNvSpPr>
          <p:nvPr>
            <p:ph type="body" idx="1"/>
          </p:nvPr>
        </p:nvSpPr>
        <p:spPr>
          <a:xfrm>
            <a:off x="839788" y="1809039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8" name="Google Shape;488;p86"/>
          <p:cNvSpPr txBox="1">
            <a:spLocks noGrp="1"/>
          </p:cNvSpPr>
          <p:nvPr>
            <p:ph type="body" idx="2"/>
          </p:nvPr>
        </p:nvSpPr>
        <p:spPr>
          <a:xfrm>
            <a:off x="6172200" y="1809039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9" name="Google Shape;489;p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2" name="Google Shape;492;p86"/>
          <p:cNvSpPr txBox="1">
            <a:spLocks noGrp="1"/>
          </p:cNvSpPr>
          <p:nvPr>
            <p:ph type="title"/>
          </p:nvPr>
        </p:nvSpPr>
        <p:spPr>
          <a:xfrm>
            <a:off x="838200" y="1877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86"/>
          <p:cNvSpPr txBox="1">
            <a:spLocks noGrp="1"/>
          </p:cNvSpPr>
          <p:nvPr>
            <p:ph type="body" idx="3"/>
          </p:nvPr>
        </p:nvSpPr>
        <p:spPr>
          <a:xfrm>
            <a:off x="839788" y="5493934"/>
            <a:ext cx="5157787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4" name="Google Shape;494;p86"/>
          <p:cNvSpPr txBox="1">
            <a:spLocks noGrp="1"/>
          </p:cNvSpPr>
          <p:nvPr>
            <p:ph type="body" idx="4"/>
          </p:nvPr>
        </p:nvSpPr>
        <p:spPr>
          <a:xfrm>
            <a:off x="6172200" y="5493934"/>
            <a:ext cx="5183188" cy="70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- White Logo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7"/>
          <p:cNvSpPr txBox="1">
            <a:spLocks noGrp="1"/>
          </p:cNvSpPr>
          <p:nvPr>
            <p:ph type="title"/>
          </p:nvPr>
        </p:nvSpPr>
        <p:spPr>
          <a:xfrm>
            <a:off x="171047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87"/>
          <p:cNvSpPr txBox="1">
            <a:spLocks noGrp="1"/>
          </p:cNvSpPr>
          <p:nvPr>
            <p:ph type="body" idx="1"/>
          </p:nvPr>
        </p:nvSpPr>
        <p:spPr>
          <a:xfrm>
            <a:off x="4776717" y="457201"/>
            <a:ext cx="6930098" cy="540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98" name="Google Shape;498;p87"/>
          <p:cNvSpPr txBox="1">
            <a:spLocks noGrp="1"/>
          </p:cNvSpPr>
          <p:nvPr>
            <p:ph type="body" idx="2"/>
          </p:nvPr>
        </p:nvSpPr>
        <p:spPr>
          <a:xfrm>
            <a:off x="17104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99" name="Google Shape;499;p8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8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8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- Curved">
  <p:cSld name="Content with Caption - Curv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8"/>
          <p:cNvSpPr txBox="1">
            <a:spLocks noGrp="1"/>
          </p:cNvSpPr>
          <p:nvPr>
            <p:ph type="title"/>
          </p:nvPr>
        </p:nvSpPr>
        <p:spPr>
          <a:xfrm>
            <a:off x="171047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4" name="Google Shape;504;p88"/>
          <p:cNvSpPr txBox="1">
            <a:spLocks noGrp="1"/>
          </p:cNvSpPr>
          <p:nvPr>
            <p:ph type="body" idx="1"/>
          </p:nvPr>
        </p:nvSpPr>
        <p:spPr>
          <a:xfrm>
            <a:off x="4776717" y="457201"/>
            <a:ext cx="6930098" cy="540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05" name="Google Shape;505;p88"/>
          <p:cNvSpPr txBox="1">
            <a:spLocks noGrp="1"/>
          </p:cNvSpPr>
          <p:nvPr>
            <p:ph type="body" idx="2"/>
          </p:nvPr>
        </p:nvSpPr>
        <p:spPr>
          <a:xfrm>
            <a:off x="17104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6" name="Google Shape;506;p8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7" name="Google Shape;507;p8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8" name="Google Shape;508;p8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 - Masked Right" type="picTx">
  <p:cSld name="PICTURE_WITH_CAPTION_TEXT">
    <p:bg>
      <p:bgPr>
        <a:solidFill>
          <a:schemeClr val="lt1"/>
        </a:solidFill>
        <a:effectLst/>
      </p:bgPr>
    </p:bg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9"/>
          <p:cNvSpPr txBox="1">
            <a:spLocks noGrp="1"/>
          </p:cNvSpPr>
          <p:nvPr>
            <p:ph type="title"/>
          </p:nvPr>
        </p:nvSpPr>
        <p:spPr>
          <a:xfrm>
            <a:off x="838200" y="457200"/>
            <a:ext cx="568058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89"/>
          <p:cNvSpPr>
            <a:spLocks noGrp="1"/>
          </p:cNvSpPr>
          <p:nvPr>
            <p:ph type="pic" idx="2"/>
          </p:nvPr>
        </p:nvSpPr>
        <p:spPr>
          <a:xfrm flipH="1">
            <a:off x="6980903" y="-78658"/>
            <a:ext cx="5289755" cy="7030064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F1F37"/>
              </a:gs>
            </a:gsLst>
            <a:lin ang="0" scaled="0"/>
          </a:gradFill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2" name="Google Shape;512;p89"/>
          <p:cNvSpPr txBox="1">
            <a:spLocks noGrp="1"/>
          </p:cNvSpPr>
          <p:nvPr>
            <p:ph type="body" idx="1"/>
          </p:nvPr>
        </p:nvSpPr>
        <p:spPr>
          <a:xfrm>
            <a:off x="838200" y="2057400"/>
            <a:ext cx="568058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13" name="Google Shape;513;p8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8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8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 - Masked Left">
  <p:cSld name="Picture with Caption - Masked Left">
    <p:bg>
      <p:bgPr>
        <a:solidFill>
          <a:schemeClr val="lt1"/>
        </a:solidFill>
        <a:effectLst/>
      </p:bgPr>
    </p:bg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90"/>
          <p:cNvSpPr txBox="1">
            <a:spLocks noGrp="1"/>
          </p:cNvSpPr>
          <p:nvPr>
            <p:ph type="title"/>
          </p:nvPr>
        </p:nvSpPr>
        <p:spPr>
          <a:xfrm>
            <a:off x="5673213" y="457200"/>
            <a:ext cx="568058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90"/>
          <p:cNvSpPr>
            <a:spLocks noGrp="1"/>
          </p:cNvSpPr>
          <p:nvPr>
            <p:ph type="pic" idx="2"/>
          </p:nvPr>
        </p:nvSpPr>
        <p:spPr>
          <a:xfrm>
            <a:off x="-167149" y="-78658"/>
            <a:ext cx="5270091" cy="7030064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F1F37"/>
              </a:gs>
            </a:gsLst>
            <a:lin ang="0" scaled="0"/>
          </a:gradFill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9" name="Google Shape;519;p90"/>
          <p:cNvSpPr txBox="1">
            <a:spLocks noGrp="1"/>
          </p:cNvSpPr>
          <p:nvPr>
            <p:ph type="body" idx="1"/>
          </p:nvPr>
        </p:nvSpPr>
        <p:spPr>
          <a:xfrm>
            <a:off x="5673213" y="2057400"/>
            <a:ext cx="568058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20" name="Google Shape;520;p9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p9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9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Small Logo with bar">
  <p:cSld name="Title and Content - Small Logo with ba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7"/>
          <p:cNvSpPr txBox="1">
            <a:spLocks noGrp="1"/>
          </p:cNvSpPr>
          <p:nvPr>
            <p:ph type="dt" idx="10"/>
          </p:nvPr>
        </p:nvSpPr>
        <p:spPr>
          <a:xfrm>
            <a:off x="1750142" y="6356350"/>
            <a:ext cx="18312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p27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91"/>
          <p:cNvSpPr txBox="1">
            <a:spLocks noGrp="1"/>
          </p:cNvSpPr>
          <p:nvPr>
            <p:ph type="title"/>
          </p:nvPr>
        </p:nvSpPr>
        <p:spPr>
          <a:xfrm>
            <a:off x="831850" y="932989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p91"/>
          <p:cNvSpPr txBox="1">
            <a:spLocks noGrp="1"/>
          </p:cNvSpPr>
          <p:nvPr>
            <p:ph type="body" idx="1"/>
          </p:nvPr>
        </p:nvSpPr>
        <p:spPr>
          <a:xfrm>
            <a:off x="831850" y="3812714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6" name="Google Shape;526;p9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p9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9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Fancy">
  <p:cSld name="Section Header - Fanc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2"/>
          <p:cNvSpPr txBox="1">
            <a:spLocks noGrp="1"/>
          </p:cNvSpPr>
          <p:nvPr>
            <p:ph type="title"/>
          </p:nvPr>
        </p:nvSpPr>
        <p:spPr>
          <a:xfrm>
            <a:off x="831850" y="932989"/>
            <a:ext cx="7616825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p92"/>
          <p:cNvSpPr txBox="1">
            <a:spLocks noGrp="1"/>
          </p:cNvSpPr>
          <p:nvPr>
            <p:ph type="body" idx="1"/>
          </p:nvPr>
        </p:nvSpPr>
        <p:spPr>
          <a:xfrm>
            <a:off x="831850" y="3812714"/>
            <a:ext cx="7616825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32" name="Google Shape;532;p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p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35" name="Google Shape;535;p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98359" y="136525"/>
            <a:ext cx="1820948" cy="1820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3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9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p9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9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9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9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White Logo" type="twoObj">
  <p:cSld name="TWO_OBJEC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No Logo">
  <p:cSld name="Two Content - No Log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9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70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slideLayout" Target="../slideLayouts/slideLayout69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6" name="Google Shape;186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7" name="Google Shape;18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8" name="Google Shape;18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70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4" name="Google Shape;374;p7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5" name="Google Shape;375;p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6" name="Google Shape;376;p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7" name="Google Shape;377;p7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ection508coordinators.github.io/baselinealignment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ection508.gov/test/" TargetMode="External"/><Relationship Id="rId3" Type="http://schemas.openxmlformats.org/officeDocument/2006/relationships/hyperlink" Target="https://www.access-board.gov/ict/" TargetMode="External"/><Relationship Id="rId7" Type="http://schemas.openxmlformats.org/officeDocument/2006/relationships/hyperlink" Target="https://www.section508.gov/create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://www.section508.gov/training" TargetMode="External"/><Relationship Id="rId5" Type="http://schemas.openxmlformats.org/officeDocument/2006/relationships/hyperlink" Target="https://www.section508.gov/" TargetMode="External"/><Relationship Id="rId4" Type="http://schemas.openxmlformats.org/officeDocument/2006/relationships/hyperlink" Target="https://ictbaseline.access-board.gov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508@access-board.gov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www.section508.gov/" TargetMode="External"/><Relationship Id="rId5" Type="http://schemas.openxmlformats.org/officeDocument/2006/relationships/hyperlink" Target="mailto:Section.508@gsa.gov" TargetMode="External"/><Relationship Id="rId4" Type="http://schemas.openxmlformats.org/officeDocument/2006/relationships/hyperlink" Target="http://www.access-board.gov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ictbaseline.access-board.gov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itehouse.gov/omb/management/ofcio/m-24-08-strengthening-digital-accessibility-and-the-management-of-section-508-of-the-rehabilitation-ac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ection508.gov/manage/section-508-assessment/2023/recommendation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ctbaseline.access-board.gov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"/>
          <p:cNvSpPr txBox="1">
            <a:spLocks noGrp="1"/>
          </p:cNvSpPr>
          <p:nvPr>
            <p:ph type="title"/>
          </p:nvPr>
        </p:nvSpPr>
        <p:spPr>
          <a:xfrm>
            <a:off x="993775" y="632179"/>
            <a:ext cx="7616825" cy="2796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dirty="0"/>
              <a:t>ICT Testing Baseline </a:t>
            </a:r>
            <a:r>
              <a:rPr lang="en-US" dirty="0"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Portfolio</a:t>
            </a:r>
            <a:endParaRPr dirty="0"/>
          </a:p>
        </p:txBody>
      </p:sp>
      <p:sp>
        <p:nvSpPr>
          <p:cNvPr id="551" name="Google Shape;551;p1"/>
          <p:cNvSpPr txBox="1">
            <a:spLocks noGrp="1"/>
          </p:cNvSpPr>
          <p:nvPr>
            <p:ph type="body" idx="1"/>
          </p:nvPr>
        </p:nvSpPr>
        <p:spPr>
          <a:xfrm>
            <a:off x="993775" y="4255889"/>
            <a:ext cx="7616825" cy="636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 b="1" dirty="0">
                <a:solidFill>
                  <a:schemeClr val="dk1"/>
                </a:solidFill>
              </a:rPr>
              <a:t>CSUN 2024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sz="3200" b="1" dirty="0">
              <a:solidFill>
                <a:schemeClr val="dk1"/>
              </a:solidFill>
            </a:endParaRPr>
          </a:p>
        </p:txBody>
      </p:sp>
      <p:sp>
        <p:nvSpPr>
          <p:cNvPr id="552" name="Google Shape;552;p1"/>
          <p:cNvSpPr txBox="1"/>
          <p:nvPr/>
        </p:nvSpPr>
        <p:spPr>
          <a:xfrm>
            <a:off x="993775" y="5494968"/>
            <a:ext cx="7616825" cy="636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Presented by U.S. Access Board and GSA</a:t>
            </a:r>
            <a:endParaRPr dirty="0"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</a:pPr>
            <a:endParaRPr sz="2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</a:pPr>
            <a:fld id="{00000000-1234-1234-1234-123412341234}" type="slidenum">
              <a:rPr lang="en-US"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6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11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Updates to Web Baseline</a:t>
            </a:r>
            <a:endParaRPr/>
          </a:p>
        </p:txBody>
      </p:sp>
      <p:sp>
        <p:nvSpPr>
          <p:cNvPr id="661" name="Google Shape;661;p11"/>
          <p:cNvSpPr txBox="1">
            <a:spLocks noGrp="1"/>
          </p:cNvSpPr>
          <p:nvPr>
            <p:ph type="body" idx="1"/>
          </p:nvPr>
        </p:nvSpPr>
        <p:spPr>
          <a:xfrm>
            <a:off x="838200" y="200501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228600" lvl="0" indent="-1943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Release planned for FY24 Q2</a:t>
            </a:r>
            <a:endParaRPr dirty="0"/>
          </a:p>
          <a:p>
            <a:pPr marL="228600" lvl="0" indent="-19431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Image tests defer to author to determine meaningful or decorative images</a:t>
            </a:r>
            <a:endParaRPr dirty="0"/>
          </a:p>
          <a:p>
            <a:pPr marL="228600" lvl="0" indent="-19431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New test for User Controls covers SC 4.1.2 more accurately</a:t>
            </a:r>
            <a:endParaRPr dirty="0"/>
          </a:p>
          <a:p>
            <a:pPr marL="228600" lvl="0" indent="-19431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Incorporation of WCAG 2.2 Understanding articles and Parsing</a:t>
            </a:r>
            <a:endParaRPr dirty="0"/>
          </a:p>
          <a:p>
            <a:pPr marL="228600" lvl="0" indent="-19431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All Baselines single page</a:t>
            </a:r>
            <a:endParaRPr dirty="0"/>
          </a:p>
        </p:txBody>
      </p:sp>
      <p:sp>
        <p:nvSpPr>
          <p:cNvPr id="662" name="Google Shape;66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2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Alignment Framework-You’re Involved!</a:t>
            </a:r>
            <a:endParaRPr/>
          </a:p>
        </p:txBody>
      </p:sp>
      <p:sp>
        <p:nvSpPr>
          <p:cNvPr id="669" name="Google Shape;669;p12"/>
          <p:cNvSpPr txBox="1">
            <a:spLocks noGrp="1"/>
          </p:cNvSpPr>
          <p:nvPr>
            <p:ph type="body" idx="1"/>
          </p:nvPr>
        </p:nvSpPr>
        <p:spPr>
          <a:xfrm>
            <a:off x="838200" y="2005011"/>
            <a:ext cx="10623997" cy="4852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32500" lnSpcReduction="2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0059"/>
              <a:buNone/>
            </a:pPr>
            <a:r>
              <a:rPr lang="en-US" sz="6200" b="1" dirty="0">
                <a:solidFill>
                  <a:schemeClr val="accent1"/>
                </a:solidFill>
              </a:rPr>
              <a:t>To be considered Baseline-Aligned, test processes (tools and methodology) must demonstrate alignment.</a:t>
            </a:r>
            <a:endParaRPr sz="6200" b="1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100" dirty="0"/>
          </a:p>
          <a:p>
            <a:pPr marL="228600" lvl="0" indent="-22645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7650" dirty="0"/>
              <a:t>Test Cases (399 specific test cases identified to date)</a:t>
            </a:r>
            <a:endParaRPr sz="7650" dirty="0"/>
          </a:p>
          <a:p>
            <a:pPr marL="685800" lvl="1" indent="-22072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6510" dirty="0"/>
              <a:t>Cover pass | fail | not applicable for each check</a:t>
            </a:r>
            <a:endParaRPr sz="6510" dirty="0"/>
          </a:p>
          <a:p>
            <a:pPr marL="685800" lvl="1" indent="-22072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6510" dirty="0"/>
              <a:t>Expected test result</a:t>
            </a:r>
            <a:endParaRPr sz="6510" dirty="0"/>
          </a:p>
          <a:p>
            <a:pPr marL="685800" lvl="1" indent="-22072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6510" dirty="0"/>
              <a:t>Describe reasoning for result</a:t>
            </a:r>
            <a:endParaRPr sz="6510" dirty="0"/>
          </a:p>
          <a:p>
            <a:pPr marL="228600" lvl="0" indent="-22389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7526" dirty="0"/>
              <a:t>Baseline Alignment Reporting Tool</a:t>
            </a:r>
            <a:endParaRPr sz="7526" dirty="0"/>
          </a:p>
          <a:p>
            <a:pPr marL="685800" lvl="1" indent="-22072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6510" dirty="0"/>
              <a:t>Enter your test process results for test cases</a:t>
            </a:r>
            <a:endParaRPr sz="6510" dirty="0"/>
          </a:p>
          <a:p>
            <a:pPr marL="685800" lvl="1" indent="-22072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6510" dirty="0"/>
              <a:t>Results will determine level of alignment to the Baseline</a:t>
            </a:r>
            <a:endParaRPr sz="6510" dirty="0"/>
          </a:p>
          <a:p>
            <a:pPr marL="228600" lvl="0" indent="-22026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7350" u="sng" dirty="0">
                <a:solidFill>
                  <a:schemeClr val="hlink"/>
                </a:solidFill>
                <a:hlinkClick r:id="rId3"/>
              </a:rPr>
              <a:t>Baseline Alignment Framework (for Web)</a:t>
            </a:r>
            <a:endParaRPr sz="7350" dirty="0"/>
          </a:p>
          <a:p>
            <a:pPr marL="685800" lvl="1" indent="-22310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6410" dirty="0"/>
              <a:t>section508coordinators.github.io/</a:t>
            </a:r>
            <a:r>
              <a:rPr lang="en-US" sz="6410" dirty="0" err="1"/>
              <a:t>baselinealignment</a:t>
            </a:r>
            <a:r>
              <a:rPr lang="en-US" sz="6410" dirty="0"/>
              <a:t>/</a:t>
            </a:r>
            <a:endParaRPr sz="6510" dirty="0"/>
          </a:p>
          <a:p>
            <a:pPr marL="685800" lvl="1" indent="-22310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6410" dirty="0"/>
              <a:t>Test cases are still in development</a:t>
            </a:r>
            <a:endParaRPr sz="6410" dirty="0"/>
          </a:p>
          <a:p>
            <a:pPr marL="685800" lvl="1" indent="-22310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6410" dirty="0"/>
              <a:t>Plan for majority of test cases to be complete by end of 2024</a:t>
            </a:r>
            <a:endParaRPr sz="6510" dirty="0"/>
          </a:p>
        </p:txBody>
      </p:sp>
      <p:pic>
        <p:nvPicPr>
          <p:cNvPr id="671" name="Google Shape;671;p12" descr="Uncle Sam pointing at you (harkening back to the poster of Uncle Sam saying &quot;I want you&quot;).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07430" y="2555383"/>
            <a:ext cx="2454767" cy="3068459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3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New: Baseline for Documents</a:t>
            </a:r>
            <a:endParaRPr/>
          </a:p>
        </p:txBody>
      </p:sp>
      <p:sp>
        <p:nvSpPr>
          <p:cNvPr id="678" name="Google Shape;678;p13"/>
          <p:cNvSpPr txBox="1">
            <a:spLocks noGrp="1"/>
          </p:cNvSpPr>
          <p:nvPr>
            <p:ph type="body" idx="1"/>
          </p:nvPr>
        </p:nvSpPr>
        <p:spPr>
          <a:xfrm>
            <a:off x="490468" y="1978875"/>
            <a:ext cx="5519716" cy="47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145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•"/>
            </a:pPr>
            <a:r>
              <a:rPr lang="en-US" sz="2500" dirty="0">
                <a:solidFill>
                  <a:schemeClr val="dk2"/>
                </a:solidFill>
              </a:rPr>
              <a:t>Planned release in FY24 Q2</a:t>
            </a:r>
            <a:endParaRPr sz="2500" dirty="0"/>
          </a:p>
          <a:p>
            <a:pPr marL="228600" lvl="0" indent="-21145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Char char="•"/>
            </a:pPr>
            <a:r>
              <a:rPr lang="en-US" sz="2500" dirty="0">
                <a:solidFill>
                  <a:schemeClr val="dk2"/>
                </a:solidFill>
              </a:rPr>
              <a:t>SMEs leading development: Accessible Electronic Documents Community of Practice (AED COP)</a:t>
            </a:r>
            <a:endParaRPr sz="2500" dirty="0"/>
          </a:p>
          <a:p>
            <a:pPr marL="228600" lvl="0" indent="-21145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Char char="•"/>
            </a:pPr>
            <a:r>
              <a:rPr lang="en-US" sz="2500" dirty="0">
                <a:solidFill>
                  <a:schemeClr val="dk2"/>
                </a:solidFill>
              </a:rPr>
              <a:t>Based on the Baseline for Web template</a:t>
            </a:r>
            <a:endParaRPr sz="2500" dirty="0"/>
          </a:p>
          <a:p>
            <a:pPr marL="685800" lvl="1" indent="-21336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100000"/>
              <a:buChar char="•"/>
            </a:pPr>
            <a:r>
              <a:rPr lang="en-US" sz="2500" dirty="0">
                <a:solidFill>
                  <a:schemeClr val="dk2"/>
                </a:solidFill>
              </a:rPr>
              <a:t>Same 508 requirements as Web (except 4 WCAG SCs)</a:t>
            </a:r>
            <a:endParaRPr sz="2500" dirty="0"/>
          </a:p>
          <a:p>
            <a:pPr marL="685800" lvl="1" indent="-21336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100000"/>
              <a:buChar char="•"/>
            </a:pPr>
            <a:r>
              <a:rPr lang="en-US" sz="2500" dirty="0">
                <a:solidFill>
                  <a:schemeClr val="dk2"/>
                </a:solidFill>
              </a:rPr>
              <a:t>Edited terminology for documents</a:t>
            </a:r>
            <a:endParaRPr sz="2500" dirty="0"/>
          </a:p>
        </p:txBody>
      </p:sp>
      <p:sp>
        <p:nvSpPr>
          <p:cNvPr id="680" name="Google Shape;680;p13"/>
          <p:cNvSpPr txBox="1"/>
          <p:nvPr/>
        </p:nvSpPr>
        <p:spPr>
          <a:xfrm>
            <a:off x="6549979" y="1927251"/>
            <a:ext cx="4893973" cy="47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19431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5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5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Covers any document format</a:t>
            </a:r>
            <a:endParaRPr sz="2500" dirty="0"/>
          </a:p>
          <a:p>
            <a:pPr marL="685800" marR="0" lvl="1" indent="-19811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5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Office, PDF, etc.</a:t>
            </a:r>
            <a:endParaRPr sz="2500" dirty="0"/>
          </a:p>
          <a:p>
            <a:pPr marL="228600" marR="0" lvl="0" indent="-19431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5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5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What an alignment framework may look like is under discussion</a:t>
            </a:r>
            <a:endParaRPr sz="2500" dirty="0"/>
          </a:p>
          <a:p>
            <a:pPr marL="228600" marR="0" lvl="0" indent="-19431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5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5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AED COP to review and update existing format-specific guidance for alignment (some tests may be marked as N/A)</a:t>
            </a:r>
            <a:endParaRPr sz="25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9" name="Google Shape;67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15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Section 508 Resources</a:t>
            </a:r>
            <a:endParaRPr/>
          </a:p>
        </p:txBody>
      </p:sp>
      <p:sp>
        <p:nvSpPr>
          <p:cNvPr id="694" name="Google Shape;694;p15"/>
          <p:cNvSpPr txBox="1">
            <a:spLocks noGrp="1"/>
          </p:cNvSpPr>
          <p:nvPr>
            <p:ph type="body" idx="1"/>
          </p:nvPr>
        </p:nvSpPr>
        <p:spPr>
          <a:xfrm>
            <a:off x="838200" y="1825624"/>
            <a:ext cx="10515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u="sng" dirty="0">
                <a:solidFill>
                  <a:schemeClr val="hlink"/>
                </a:solidFill>
                <a:hlinkClick r:id="rId3"/>
              </a:rPr>
              <a:t>Revised 508 Standards</a:t>
            </a:r>
            <a:r>
              <a:rPr lang="en-US" dirty="0"/>
              <a:t> 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www.access-board.gov/ict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u="sng" dirty="0">
                <a:solidFill>
                  <a:schemeClr val="hlink"/>
                </a:solidFill>
                <a:hlinkClick r:id="rId4"/>
              </a:rPr>
              <a:t>ICT Testing Baseline for Web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u="sng" dirty="0">
                <a:solidFill>
                  <a:schemeClr val="hlink"/>
                </a:solidFill>
                <a:hlinkClick r:id="rId5"/>
              </a:rPr>
              <a:t>Section508.gov </a:t>
            </a:r>
            <a:r>
              <a:rPr lang="en-US" dirty="0"/>
              <a:t>- A one-stop for Section 508 information and resource for agencies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6"/>
              </a:rPr>
              <a:t>Training</a:t>
            </a:r>
            <a:r>
              <a:rPr lang="en-US" dirty="0"/>
              <a:t> (…/training)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7"/>
              </a:rPr>
              <a:t>Create Accessible Content</a:t>
            </a:r>
            <a:r>
              <a:rPr lang="en-US" dirty="0"/>
              <a:t> (…/create)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8"/>
              </a:rPr>
              <a:t>Testing</a:t>
            </a:r>
            <a:r>
              <a:rPr lang="en-US" dirty="0"/>
              <a:t> (…/test)</a:t>
            </a:r>
            <a:endParaRPr dirty="0"/>
          </a:p>
        </p:txBody>
      </p:sp>
      <p:sp>
        <p:nvSpPr>
          <p:cNvPr id="695" name="Google Shape;69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6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Contact Us</a:t>
            </a:r>
            <a:endParaRPr/>
          </a:p>
        </p:txBody>
      </p:sp>
      <p:sp>
        <p:nvSpPr>
          <p:cNvPr id="702" name="Google Shape;702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U.S. Access Board 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202-272-0080 ext. 3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u="sng" dirty="0">
                <a:solidFill>
                  <a:schemeClr val="hlink"/>
                </a:solidFill>
                <a:hlinkClick r:id="rId3"/>
              </a:rPr>
              <a:t>508@access-board.gov</a:t>
            </a:r>
            <a:r>
              <a:rPr lang="en-US" dirty="0"/>
              <a:t>|</a:t>
            </a:r>
            <a:r>
              <a:rPr lang="en-US" u="sng" dirty="0">
                <a:solidFill>
                  <a:schemeClr val="hlink"/>
                </a:solidFill>
                <a:hlinkClick r:id="rId4"/>
              </a:rPr>
              <a:t>access-board.gov</a:t>
            </a:r>
            <a:endParaRPr dirty="0"/>
          </a:p>
          <a:p>
            <a:pPr marL="2286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GSA IT Accessibility Program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u="sng" dirty="0">
                <a:solidFill>
                  <a:schemeClr val="hlink"/>
                </a:solidFill>
                <a:hlinkClick r:id="rId5"/>
              </a:rPr>
              <a:t>Section.508@gsa.gov</a:t>
            </a:r>
            <a:r>
              <a:rPr lang="en-US" dirty="0"/>
              <a:t> | </a:t>
            </a:r>
            <a:r>
              <a:rPr lang="en-US" u="sng" dirty="0">
                <a:solidFill>
                  <a:schemeClr val="hlink"/>
                </a:solidFill>
                <a:hlinkClick r:id="rId6"/>
              </a:rPr>
              <a:t>section508.gov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703" name="Google Shape;70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7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dirty="0"/>
              <a:t>Questions</a:t>
            </a:r>
            <a:endParaRPr dirty="0"/>
          </a:p>
        </p:txBody>
      </p:sp>
      <p:sp>
        <p:nvSpPr>
          <p:cNvPr id="710" name="Google Shape;710;p17"/>
          <p:cNvSpPr txBox="1">
            <a:spLocks noGrp="1"/>
          </p:cNvSpPr>
          <p:nvPr>
            <p:ph type="body" idx="1"/>
          </p:nvPr>
        </p:nvSpPr>
        <p:spPr>
          <a:xfrm>
            <a:off x="435770" y="2186609"/>
            <a:ext cx="6833710" cy="3990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2800" dirty="0"/>
              <a:t>This and other presentations are available at: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SzPts val="3600"/>
              <a:buNone/>
            </a:pPr>
            <a:r>
              <a:rPr lang="en-US" sz="3600" b="1" i="0" u="none" strike="noStrike" cap="none" dirty="0">
                <a:solidFill>
                  <a:srgbClr val="1F47C3"/>
                </a:solidFill>
                <a:latin typeface="Arial"/>
                <a:ea typeface="Arial"/>
                <a:cs typeface="Arial"/>
                <a:sym typeface="Arial"/>
              </a:rPr>
              <a:t>Section</a:t>
            </a:r>
            <a:r>
              <a:rPr lang="en-US" sz="3600" b="1" i="0" u="none" strike="noStrike" cap="none" dirty="0">
                <a:solidFill>
                  <a:srgbClr val="27884F"/>
                </a:solidFill>
                <a:latin typeface="Arial"/>
                <a:ea typeface="Arial"/>
                <a:cs typeface="Arial"/>
                <a:sym typeface="Arial"/>
              </a:rPr>
              <a:t>508</a:t>
            </a:r>
            <a:r>
              <a:rPr lang="en-US" sz="3600" b="1" i="0" u="none" strike="noStrike" cap="none" dirty="0">
                <a:solidFill>
                  <a:srgbClr val="1F47C3"/>
                </a:solidFill>
                <a:latin typeface="Arial"/>
                <a:ea typeface="Arial"/>
                <a:cs typeface="Arial"/>
                <a:sym typeface="Arial"/>
              </a:rPr>
              <a:t>.gov/csun2024/</a:t>
            </a:r>
          </a:p>
        </p:txBody>
      </p:sp>
      <p:sp>
        <p:nvSpPr>
          <p:cNvPr id="711" name="Google Shape;71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6" name="Picture 5" descr="QR Code redirect to Section508.gov/csun2024/ | Section508.gov - Buy. Build. Be Accessible.">
            <a:extLst>
              <a:ext uri="{FF2B5EF4-FFF2-40B4-BE49-F238E27FC236}">
                <a16:creationId xmlns:a16="http://schemas.microsoft.com/office/drawing/2014/main" id="{248BDBAB-B553-14E8-8982-3D7CAB2B1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480" y="1947672"/>
            <a:ext cx="4416552" cy="441655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"/>
          <p:cNvSpPr txBox="1">
            <a:spLocks noGrp="1"/>
          </p:cNvSpPr>
          <p:nvPr>
            <p:ph type="title"/>
          </p:nvPr>
        </p:nvSpPr>
        <p:spPr>
          <a:xfrm>
            <a:off x="177194" y="143304"/>
            <a:ext cx="11867217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rmAutofit/>
          </a:bodyPr>
          <a:lstStyle/>
          <a:p>
            <a:pPr>
              <a:buSzPts val="3600"/>
            </a:pPr>
            <a:r>
              <a:rPr lang="en" sz="4133" dirty="0">
                <a:latin typeface="Arial"/>
                <a:ea typeface="Arial"/>
                <a:cs typeface="Arial"/>
                <a:sym typeface="Arial"/>
              </a:rPr>
              <a:t>CSUN Sessions and Presentation Files</a:t>
            </a:r>
            <a:endParaRPr sz="4133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 descr="QR Code redirect to Section508.gov/csun2024/ | Section508.gov - Buy. Build. Be Accessible.">
            <a:extLst>
              <a:ext uri="{FF2B5EF4-FFF2-40B4-BE49-F238E27FC236}">
                <a16:creationId xmlns:a16="http://schemas.microsoft.com/office/drawing/2014/main" id="{6685F011-BE04-5DBB-F804-BCEEE25F9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456" y="2023872"/>
            <a:ext cx="3596640" cy="3596640"/>
          </a:xfrm>
          <a:prstGeom prst="rect">
            <a:avLst/>
          </a:prstGeom>
        </p:spPr>
      </p:pic>
      <p:sp>
        <p:nvSpPr>
          <p:cNvPr id="164" name="Google Shape;164;p5"/>
          <p:cNvSpPr txBox="1"/>
          <p:nvPr/>
        </p:nvSpPr>
        <p:spPr>
          <a:xfrm>
            <a:off x="68765" y="5620512"/>
            <a:ext cx="3898021" cy="53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buSzPts val="1500"/>
            </a:pPr>
            <a:r>
              <a:rPr lang="en" sz="2000" b="1" dirty="0">
                <a:solidFill>
                  <a:srgbClr val="1F47C3"/>
                </a:solidFill>
              </a:rPr>
              <a:t>Section</a:t>
            </a:r>
            <a:r>
              <a:rPr lang="en" sz="2000" b="1" dirty="0">
                <a:solidFill>
                  <a:srgbClr val="27884F"/>
                </a:solidFill>
              </a:rPr>
              <a:t>508</a:t>
            </a:r>
            <a:r>
              <a:rPr lang="en" sz="2000" b="1" dirty="0">
                <a:solidFill>
                  <a:srgbClr val="1F47C3"/>
                </a:solidFill>
              </a:rPr>
              <a:t>.gov/csun2024/</a:t>
            </a:r>
            <a:endParaRPr sz="2000" b="1" dirty="0">
              <a:solidFill>
                <a:srgbClr val="1F47C3"/>
              </a:solidFill>
            </a:endParaRPr>
          </a:p>
        </p:txBody>
      </p:sp>
      <p:sp>
        <p:nvSpPr>
          <p:cNvPr id="162" name="Google Shape;162;p5"/>
          <p:cNvSpPr txBox="1">
            <a:spLocks noGrp="1"/>
          </p:cNvSpPr>
          <p:nvPr>
            <p:ph type="body" idx="1"/>
          </p:nvPr>
        </p:nvSpPr>
        <p:spPr>
          <a:xfrm>
            <a:off x="3628133" y="1927233"/>
            <a:ext cx="84612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609585" indent="-431789">
              <a:spcBef>
                <a:spcPts val="1067"/>
              </a:spcBef>
              <a:buSzPts val="1500"/>
              <a:buChar char="●"/>
            </a:pPr>
            <a:r>
              <a:rPr lang="en-US" sz="2000" b="1" dirty="0"/>
              <a:t>FED Talk - Section 508 Activities Update by USAB &amp; GSA</a:t>
            </a:r>
            <a:br>
              <a:rPr lang="en-US" sz="2000" b="1" dirty="0"/>
            </a:br>
            <a:r>
              <a:rPr lang="en-US" sz="2000" i="1" dirty="0"/>
              <a:t>Tuesday at 10:20 a.m. in Grand GH</a:t>
            </a:r>
            <a:endParaRPr lang="en-US" sz="2000" b="1" dirty="0"/>
          </a:p>
          <a:p>
            <a:pPr marL="609585" indent="-431789">
              <a:spcBef>
                <a:spcPts val="1067"/>
              </a:spcBef>
              <a:buSzPts val="1500"/>
              <a:buChar char="●"/>
            </a:pPr>
            <a:r>
              <a:rPr lang="en-US" sz="2000" b="1" dirty="0"/>
              <a:t>Section 508 ICT Testing Baseline Portfolio</a:t>
            </a:r>
            <a:br>
              <a:rPr lang="en-US" sz="2000" b="1" dirty="0"/>
            </a:br>
            <a:r>
              <a:rPr lang="en-US" sz="1733" i="1" dirty="0"/>
              <a:t>Wednesday at 10:20 a.m. in Grand GH</a:t>
            </a:r>
          </a:p>
          <a:p>
            <a:pPr marL="609585" indent="-431789">
              <a:spcBef>
                <a:spcPts val="1333"/>
              </a:spcBef>
              <a:buSzPts val="1500"/>
              <a:buChar char="●"/>
            </a:pPr>
            <a:r>
              <a:rPr lang="en" sz="2000" b="1" dirty="0" err="1"/>
              <a:t>OpenACR</a:t>
            </a:r>
            <a:r>
              <a:rPr lang="en" sz="2000" b="1" dirty="0"/>
              <a:t>: The Future of Accessibility Conformance Reporting</a:t>
            </a:r>
            <a:br>
              <a:rPr lang="en" sz="2000" b="1" dirty="0"/>
            </a:br>
            <a:r>
              <a:rPr lang="en" sz="1733" i="1" dirty="0"/>
              <a:t>Wednesday at 11:20 a.m. in Grand GH</a:t>
            </a:r>
            <a:endParaRPr sz="1733" i="1" dirty="0"/>
          </a:p>
          <a:p>
            <a:pPr marL="609585" indent="-431789">
              <a:spcBef>
                <a:spcPts val="1333"/>
              </a:spcBef>
              <a:buSzPts val="1500"/>
              <a:buChar char="●"/>
            </a:pPr>
            <a:r>
              <a:rPr lang="en" sz="2000" b="1" dirty="0"/>
              <a:t>Birds of a Feather</a:t>
            </a:r>
            <a:br>
              <a:rPr lang="en" sz="2000" b="1" dirty="0"/>
            </a:br>
            <a:r>
              <a:rPr lang="en" sz="1733" i="1" dirty="0"/>
              <a:t>Thursday at 12:00 p.m. in Platinum 9-10 Ballroom</a:t>
            </a:r>
            <a:endParaRPr sz="1733" i="1" dirty="0"/>
          </a:p>
          <a:p>
            <a:pPr marL="609585" indent="-431789">
              <a:spcBef>
                <a:spcPts val="1333"/>
              </a:spcBef>
              <a:buSzPts val="1500"/>
              <a:buChar char="●"/>
            </a:pPr>
            <a:r>
              <a:rPr lang="en" sz="2000" b="1" dirty="0"/>
              <a:t>Analytical Approach to the Governmentwide Annual Assessment</a:t>
            </a:r>
            <a:br>
              <a:rPr lang="en" sz="2000" b="1" dirty="0"/>
            </a:br>
            <a:r>
              <a:rPr lang="en" sz="1733" i="1" dirty="0"/>
              <a:t>Thursday at 3:20 p.m. in Orange County 1-2</a:t>
            </a:r>
            <a:endParaRPr sz="1733" i="1" dirty="0"/>
          </a:p>
          <a:p>
            <a:pPr marL="609585" indent="-431789">
              <a:spcBef>
                <a:spcPts val="1333"/>
              </a:spcBef>
              <a:spcAft>
                <a:spcPts val="1333"/>
              </a:spcAft>
              <a:buSzPts val="1500"/>
              <a:buChar char="●"/>
            </a:pPr>
            <a:r>
              <a:rPr lang="en" sz="2000" b="1" dirty="0"/>
              <a:t>Introduction to the Accessibility Requirements Tool (ART)</a:t>
            </a:r>
            <a:br>
              <a:rPr lang="en" sz="2000" b="1" dirty="0"/>
            </a:br>
            <a:r>
              <a:rPr lang="en" sz="1733" i="1" dirty="0"/>
              <a:t>Thursday at 4:20 p.m. in Grand JK</a:t>
            </a:r>
            <a:endParaRPr sz="1733" i="1" dirty="0"/>
          </a:p>
        </p:txBody>
      </p:sp>
      <p:sp>
        <p:nvSpPr>
          <p:cNvPr id="2" name="Google Shape;345;p26">
            <a:extLst>
              <a:ext uri="{FF2B5EF4-FFF2-40B4-BE49-F238E27FC236}">
                <a16:creationId xmlns:a16="http://schemas.microsoft.com/office/drawing/2014/main" id="{C09F6857-883E-BB0B-C39C-7C6A7203E25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 sz="1467"/>
              <a:pPr>
                <a:buSzPts val="1100"/>
              </a:pPr>
              <a:t>16</a:t>
            </a:fld>
            <a:endParaRPr sz="1467"/>
          </a:p>
        </p:txBody>
      </p:sp>
    </p:spTree>
    <p:extLst>
      <p:ext uri="{BB962C8B-B14F-4D97-AF65-F5344CB8AC3E}">
        <p14:creationId xmlns:p14="http://schemas.microsoft.com/office/powerpoint/2010/main" val="671828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dirty="0"/>
              <a:t>Setting the Stage</a:t>
            </a:r>
            <a:endParaRPr dirty="0"/>
          </a:p>
        </p:txBody>
      </p:sp>
      <p:sp>
        <p:nvSpPr>
          <p:cNvPr id="573" name="Google Shape;57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>
                <a:hlinkClick r:id="rId3" action="ppaction://hlinkfile"/>
              </a:rPr>
              <a:t>ICT Baseline for Web </a:t>
            </a:r>
            <a:r>
              <a:rPr lang="en-US" dirty="0"/>
              <a:t>(ictbaseline.access-board.gov/)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endParaRPr lang="en-US" dirty="0"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“Co-owned” by Access Board and General Services Administration (GSA)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endParaRPr lang="en-US" dirty="0"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b="0" i="0" dirty="0">
                <a:solidFill>
                  <a:srgbClr val="1B1B1B"/>
                </a:solidFill>
                <a:effectLst/>
                <a:latin typeface="Source Sans Pro Web"/>
              </a:rPr>
              <a:t>The ICT Testing Baseline for Web is a Best Practice of the Federal CIO Council Accessibility Community of Practice (ACOP). </a:t>
            </a:r>
          </a:p>
          <a:p>
            <a:pPr marL="685800" lvl="1" indent="-228600">
              <a:lnSpc>
                <a:spcPct val="120000"/>
              </a:lnSpc>
              <a:spcBef>
                <a:spcPts val="0"/>
              </a:spcBef>
              <a:buSzPts val="3600"/>
            </a:pPr>
            <a:r>
              <a:rPr lang="en-US" b="0" i="0" dirty="0">
                <a:solidFill>
                  <a:srgbClr val="1B1B1B"/>
                </a:solidFill>
                <a:effectLst/>
                <a:latin typeface="Source Sans Pro Web"/>
              </a:rPr>
              <a:t>Federal agencies are encouraged to utilize the Baseline for Web in their efforts to test web content for Section 508 conformance.</a:t>
            </a:r>
            <a:endParaRPr dirty="0"/>
          </a:p>
        </p:txBody>
      </p:sp>
      <p:sp>
        <p:nvSpPr>
          <p:cNvPr id="574" name="Google Shape;57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</a:pPr>
            <a:fld id="{00000000-1234-1234-1234-123412341234}" type="slidenum">
              <a:rPr lang="en-US"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6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470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573" name="Google Shape;57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Section 508 conformance testing challenges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Solution: ICT Baselines 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How the Baseline applies to you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What’s New?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endParaRPr dirty="0"/>
          </a:p>
        </p:txBody>
      </p:sp>
      <p:sp>
        <p:nvSpPr>
          <p:cNvPr id="574" name="Google Shape;57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</a:pPr>
            <a:fld id="{00000000-1234-1234-1234-123412341234}" type="slidenum">
              <a:rPr lang="en-US"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6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ICT Accessibility Testing – Challenges</a:t>
            </a:r>
            <a:endParaRPr/>
          </a:p>
        </p:txBody>
      </p:sp>
      <p:sp>
        <p:nvSpPr>
          <p:cNvPr id="580" name="Google Shape;580;p4"/>
          <p:cNvSpPr txBox="1">
            <a:spLocks noGrp="1"/>
          </p:cNvSpPr>
          <p:nvPr>
            <p:ph type="body" idx="1"/>
          </p:nvPr>
        </p:nvSpPr>
        <p:spPr>
          <a:xfrm>
            <a:off x="838200" y="1825624"/>
            <a:ext cx="10515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20000"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Testing is necessary to determine whether ICT conforms to the Section 508 Standards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Testing has its challenges: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Interpretation of standards vary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 Variety of test methodologies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 Manual – can test all requirements but slow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 Automated – limited in testing capability but fast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 Hybrid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Inconsistent test results</a:t>
            </a:r>
            <a:endParaRPr dirty="0"/>
          </a:p>
        </p:txBody>
      </p:sp>
      <p:sp>
        <p:nvSpPr>
          <p:cNvPr id="581" name="Google Shape;58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5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Test Report Questions</a:t>
            </a:r>
            <a:endParaRPr/>
          </a:p>
        </p:txBody>
      </p:sp>
      <p:sp>
        <p:nvSpPr>
          <p:cNvPr id="587" name="Google Shape;587;p5"/>
          <p:cNvSpPr txBox="1">
            <a:spLocks noGrp="1"/>
          </p:cNvSpPr>
          <p:nvPr>
            <p:ph type="body" idx="1"/>
          </p:nvPr>
        </p:nvSpPr>
        <p:spPr>
          <a:xfrm>
            <a:off x="838200" y="1825624"/>
            <a:ext cx="10515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Who did the testing? 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If we tested the same product, would we get the same results?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Can we </a:t>
            </a:r>
            <a:r>
              <a:rPr lang="en-US" b="1" i="1" dirty="0"/>
              <a:t>trust</a:t>
            </a:r>
            <a:r>
              <a:rPr lang="en-US" dirty="0"/>
              <a:t> that these results are accurate? 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/>
              <a:t> Don’t know/No?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Multiple agencies testing the same product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Conflicting test results confuse product vendors</a:t>
            </a:r>
            <a:endParaRPr dirty="0"/>
          </a:p>
        </p:txBody>
      </p:sp>
      <p:sp>
        <p:nvSpPr>
          <p:cNvPr id="588" name="Google Shape;588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6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/>
              <a:t>Recent Recommendations to use the Baseline</a:t>
            </a:r>
            <a:endParaRPr/>
          </a:p>
        </p:txBody>
      </p:sp>
      <p:sp>
        <p:nvSpPr>
          <p:cNvPr id="595" name="Google Shape;595;p6"/>
          <p:cNvSpPr txBox="1">
            <a:spLocks noGrp="1"/>
          </p:cNvSpPr>
          <p:nvPr>
            <p:ph type="body" idx="1"/>
          </p:nvPr>
        </p:nvSpPr>
        <p:spPr>
          <a:xfrm>
            <a:off x="838200" y="1963700"/>
            <a:ext cx="10636800" cy="43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0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50" b="1" dirty="0">
                <a:solidFill>
                  <a:schemeClr val="bg2"/>
                </a:solidFill>
                <a:uFill>
                  <a:noFill/>
                </a:uFill>
                <a:latin typeface="Public Sans" pitchFamily="2" charset="0"/>
              </a:rPr>
              <a:t>From </a:t>
            </a:r>
            <a:r>
              <a:rPr lang="en-US" sz="3850" b="1" dirty="0">
                <a:solidFill>
                  <a:schemeClr val="bg2"/>
                </a:solidFill>
                <a:uFill>
                  <a:noFill/>
                </a:uFill>
                <a:latin typeface="Public Sans" pitchFamily="2" charset="0"/>
                <a:hlinkClick r:id="rId3"/>
              </a:rPr>
              <a:t>OMB’s M-24-08</a:t>
            </a:r>
            <a:r>
              <a:rPr lang="en-US" sz="3850" b="1" dirty="0"/>
              <a:t>: </a:t>
            </a:r>
            <a:endParaRPr sz="3850" b="1" dirty="0"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482" b="0" i="0" dirty="0">
                <a:solidFill>
                  <a:srgbClr val="0A2458"/>
                </a:solidFill>
                <a:latin typeface="Arial"/>
                <a:ea typeface="Arial"/>
                <a:cs typeface="Arial"/>
                <a:sym typeface="Arial"/>
              </a:rPr>
              <a:t>Agencies should utilize the ICT Testing Baseline for Web to assist in determining web content conformance with Section 508 standards.</a:t>
            </a:r>
            <a:endParaRPr sz="3482" b="0" i="0" dirty="0">
              <a:solidFill>
                <a:srgbClr val="0A245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82" dirty="0">
              <a:solidFill>
                <a:srgbClr val="0A245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850" b="1" i="0" dirty="0">
                <a:solidFill>
                  <a:schemeClr val="bg2"/>
                </a:solidFill>
                <a:uFill>
                  <a:noFill/>
                </a:uFill>
                <a:latin typeface="Public Sans"/>
                <a:ea typeface="Public Sans"/>
                <a:cs typeface="Public Sans"/>
                <a:sym typeface="Public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From </a:t>
            </a:r>
            <a:r>
              <a:rPr lang="en-US" sz="3850" b="1" i="0" dirty="0">
                <a:solidFill>
                  <a:schemeClr val="bg2"/>
                </a:solidFill>
                <a:uFill>
                  <a:noFill/>
                </a:uFill>
                <a:latin typeface="Public Sans"/>
                <a:ea typeface="Public Sans"/>
                <a:cs typeface="Public Sans"/>
                <a:sym typeface="Public Sans"/>
                <a:hlinkClick r:id="rId4"/>
              </a:rPr>
              <a:t>GSA’s FY23 </a:t>
            </a:r>
            <a:r>
              <a:rPr lang="en-US" sz="3850" b="1" dirty="0">
                <a:solidFill>
                  <a:schemeClr val="bg2"/>
                </a:solidFill>
                <a:uFill>
                  <a:noFill/>
                </a:uFill>
                <a:latin typeface="Public Sans"/>
                <a:ea typeface="Public Sans"/>
                <a:cs typeface="Public Sans"/>
                <a:sym typeface="Public Sans"/>
                <a:hlinkClick r:id="rId4"/>
              </a:rPr>
              <a:t>Governmentwide Assessment</a:t>
            </a:r>
            <a:r>
              <a:rPr lang="en-US" sz="3850" b="1" dirty="0">
                <a:solidFill>
                  <a:srgbClr val="1B1B1B"/>
                </a:solidFill>
                <a:latin typeface="Public Sans"/>
                <a:ea typeface="Public Sans"/>
                <a:cs typeface="Public Sans"/>
                <a:sym typeface="Public Sans"/>
              </a:rPr>
              <a:t>:</a:t>
            </a:r>
            <a:endParaRPr sz="3850" b="1" dirty="0">
              <a:solidFill>
                <a:srgbClr val="1B1B1B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482" i="0" dirty="0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Agencies</a:t>
            </a:r>
            <a:r>
              <a:rPr lang="en-US" sz="3482" b="0" i="0" dirty="0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 should follow the ICT Testing Baseline for Web to adopt or create a standard enterprise testing methodology to increase Section 508 conformance, provide greater ability for information sharing, and allow for more consistent reporting across government.</a:t>
            </a:r>
            <a:endParaRPr dirty="0"/>
          </a:p>
        </p:txBody>
      </p:sp>
      <p:sp>
        <p:nvSpPr>
          <p:cNvPr id="596" name="Google Shape;596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7"/>
          <p:cNvSpPr txBox="1">
            <a:spLocks noGrp="1"/>
          </p:cNvSpPr>
          <p:nvPr>
            <p:ph type="title"/>
          </p:nvPr>
        </p:nvSpPr>
        <p:spPr>
          <a:xfrm>
            <a:off x="1668545" y="188149"/>
            <a:ext cx="822017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4400"/>
              <a:t>The ICT Testing Baseline Portfolio – The Solution</a:t>
            </a:r>
            <a:endParaRPr/>
          </a:p>
        </p:txBody>
      </p:sp>
      <p:grpSp>
        <p:nvGrpSpPr>
          <p:cNvPr id="603" name="Google Shape;603;p7" descr="Section 508/WCAG 2.0 AA plus What to test equals the ICT Testing Baseline"/>
          <p:cNvGrpSpPr/>
          <p:nvPr/>
        </p:nvGrpSpPr>
        <p:grpSpPr>
          <a:xfrm>
            <a:off x="872018" y="1879250"/>
            <a:ext cx="10447962" cy="2329638"/>
            <a:chOff x="1757" y="141351"/>
            <a:chExt cx="10447962" cy="2329638"/>
          </a:xfrm>
        </p:grpSpPr>
        <p:sp>
          <p:nvSpPr>
            <p:cNvPr id="604" name="Google Shape;604;p7"/>
            <p:cNvSpPr/>
            <p:nvPr/>
          </p:nvSpPr>
          <p:spPr>
            <a:xfrm>
              <a:off x="1757" y="141351"/>
              <a:ext cx="2329638" cy="2329638"/>
            </a:xfrm>
            <a:prstGeom prst="ellipse">
              <a:avLst/>
            </a:prstGeom>
            <a:solidFill>
              <a:srgbClr val="10223C"/>
            </a:solidFill>
            <a:ln w="1905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7"/>
            <p:cNvSpPr txBox="1"/>
            <p:nvPr/>
          </p:nvSpPr>
          <p:spPr>
            <a:xfrm>
              <a:off x="342924" y="482519"/>
              <a:ext cx="1720137" cy="1647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lang="en-US" sz="2700" b="1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Section 508/WCAG 2.0 AA</a:t>
              </a:r>
              <a:endParaRPr dirty="0"/>
            </a:p>
          </p:txBody>
        </p:sp>
        <p:sp>
          <p:nvSpPr>
            <p:cNvPr id="606" name="Google Shape;606;p7"/>
            <p:cNvSpPr/>
            <p:nvPr/>
          </p:nvSpPr>
          <p:spPr>
            <a:xfrm>
              <a:off x="2520562" y="630575"/>
              <a:ext cx="1351190" cy="1351190"/>
            </a:xfrm>
            <a:prstGeom prst="mathPlus">
              <a:avLst>
                <a:gd name="adj1" fmla="val 23520"/>
              </a:avLst>
            </a:prstGeom>
            <a:solidFill>
              <a:srgbClr val="7F7F7F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7"/>
            <p:cNvSpPr txBox="1"/>
            <p:nvPr/>
          </p:nvSpPr>
          <p:spPr>
            <a:xfrm>
              <a:off x="2699662" y="1147270"/>
              <a:ext cx="992990" cy="31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alibri"/>
                <a:buNone/>
              </a:pPr>
              <a:endPara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7"/>
            <p:cNvSpPr/>
            <p:nvPr/>
          </p:nvSpPr>
          <p:spPr>
            <a:xfrm>
              <a:off x="4060919" y="141351"/>
              <a:ext cx="2329638" cy="2329638"/>
            </a:xfrm>
            <a:prstGeom prst="ellipse">
              <a:avLst/>
            </a:prstGeom>
            <a:solidFill>
              <a:srgbClr val="8A151A"/>
            </a:solidFill>
            <a:ln w="1905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7"/>
            <p:cNvSpPr txBox="1"/>
            <p:nvPr/>
          </p:nvSpPr>
          <p:spPr>
            <a:xfrm>
              <a:off x="4402087" y="482519"/>
              <a:ext cx="1647302" cy="1647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lang="en-US" sz="2700" b="1" i="1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What to Test</a:t>
              </a:r>
              <a:endParaRPr/>
            </a:p>
          </p:txBody>
        </p:sp>
        <p:sp>
          <p:nvSpPr>
            <p:cNvPr id="610" name="Google Shape;610;p7"/>
            <p:cNvSpPr/>
            <p:nvPr/>
          </p:nvSpPr>
          <p:spPr>
            <a:xfrm>
              <a:off x="6579724" y="630575"/>
              <a:ext cx="1351190" cy="1351190"/>
            </a:xfrm>
            <a:prstGeom prst="mathEqual">
              <a:avLst>
                <a:gd name="adj1" fmla="val 23520"/>
                <a:gd name="adj2" fmla="val 11760"/>
              </a:avLst>
            </a:prstGeom>
            <a:solidFill>
              <a:srgbClr val="7F7F7F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7"/>
            <p:cNvSpPr txBox="1"/>
            <p:nvPr/>
          </p:nvSpPr>
          <p:spPr>
            <a:xfrm>
              <a:off x="6758824" y="908920"/>
              <a:ext cx="992990" cy="7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alibri"/>
                <a:buNone/>
              </a:pPr>
              <a:endPara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7"/>
            <p:cNvSpPr/>
            <p:nvPr/>
          </p:nvSpPr>
          <p:spPr>
            <a:xfrm>
              <a:off x="8120081" y="141351"/>
              <a:ext cx="2329638" cy="2329638"/>
            </a:xfrm>
            <a:prstGeom prst="ellipse">
              <a:avLst/>
            </a:prstGeom>
            <a:solidFill>
              <a:srgbClr val="7030A0"/>
            </a:solidFill>
            <a:ln w="1905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7"/>
            <p:cNvSpPr txBox="1"/>
            <p:nvPr/>
          </p:nvSpPr>
          <p:spPr>
            <a:xfrm>
              <a:off x="8461249" y="482519"/>
              <a:ext cx="1647302" cy="1647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lang="en-US" sz="27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ICT Testing Baseline</a:t>
              </a:r>
              <a:endParaRPr/>
            </a:p>
          </p:txBody>
        </p:sp>
      </p:grpSp>
      <p:sp>
        <p:nvSpPr>
          <p:cNvPr id="614" name="Google Shape;614;p7"/>
          <p:cNvSpPr txBox="1">
            <a:spLocks noGrp="1"/>
          </p:cNvSpPr>
          <p:nvPr>
            <p:ph type="body" idx="1"/>
          </p:nvPr>
        </p:nvSpPr>
        <p:spPr>
          <a:xfrm>
            <a:off x="755714" y="4376190"/>
            <a:ext cx="10680569" cy="2162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228600" lvl="0" indent="-21488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0976" dirty="0"/>
              <a:t> Establishes the foundation for consistent test results</a:t>
            </a:r>
            <a:endParaRPr sz="11376" dirty="0"/>
          </a:p>
          <a:p>
            <a:pPr marL="228600" lvl="0" indent="-21488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0976" dirty="0"/>
              <a:t> Will </a:t>
            </a:r>
            <a:r>
              <a:rPr lang="en-US" sz="10976" i="1" dirty="0"/>
              <a:t>eventually</a:t>
            </a:r>
            <a:r>
              <a:rPr lang="en-US" sz="10976" dirty="0"/>
              <a:t> include Baselines for all ICT covered by Section 508</a:t>
            </a:r>
            <a:endParaRPr sz="11376" dirty="0"/>
          </a:p>
          <a:p>
            <a:pPr marL="685800" lvl="1" indent="-21488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0976" b="1" dirty="0"/>
              <a:t> Completed:</a:t>
            </a:r>
            <a:r>
              <a:rPr lang="en-US" sz="10976" dirty="0"/>
              <a:t> Web </a:t>
            </a:r>
            <a:endParaRPr sz="10976" dirty="0"/>
          </a:p>
          <a:p>
            <a:pPr marL="685800" lvl="1" indent="-21488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0976" b="1" dirty="0"/>
              <a:t> Draft: </a:t>
            </a:r>
            <a:r>
              <a:rPr lang="en-US" sz="10976" dirty="0"/>
              <a:t>Electronic Documents</a:t>
            </a:r>
            <a:endParaRPr sz="10976" dirty="0"/>
          </a:p>
          <a:p>
            <a:pPr marL="685800" lvl="1" indent="-21488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0976" b="1" dirty="0"/>
              <a:t> Planned:</a:t>
            </a:r>
            <a:r>
              <a:rPr lang="en-US" sz="10976" dirty="0"/>
              <a:t> software, hardware, etc.</a:t>
            </a:r>
            <a:endParaRPr dirty="0"/>
          </a:p>
        </p:txBody>
      </p:sp>
      <p:sp>
        <p:nvSpPr>
          <p:cNvPr id="615" name="Google Shape;61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/>
              <a:t>7</a:t>
            </a:fld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8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dirty="0"/>
              <a:t>Baseline-Aligned Test Process</a:t>
            </a:r>
            <a:endParaRPr dirty="0"/>
          </a:p>
        </p:txBody>
      </p:sp>
      <p:grpSp>
        <p:nvGrpSpPr>
          <p:cNvPr id="622" name="Google Shape;622;p8" descr="ICT Testing Baseline plus How to test (Test tools) (where you come in) = Test Process (where you come in)"/>
          <p:cNvGrpSpPr/>
          <p:nvPr/>
        </p:nvGrpSpPr>
        <p:grpSpPr>
          <a:xfrm>
            <a:off x="446144" y="2328788"/>
            <a:ext cx="11356018" cy="4249889"/>
            <a:chOff x="446144" y="2735985"/>
            <a:chExt cx="11356018" cy="4249889"/>
          </a:xfrm>
        </p:grpSpPr>
        <p:grpSp>
          <p:nvGrpSpPr>
            <p:cNvPr id="623" name="Google Shape;623;p8"/>
            <p:cNvGrpSpPr/>
            <p:nvPr/>
          </p:nvGrpSpPr>
          <p:grpSpPr>
            <a:xfrm>
              <a:off x="446144" y="2735985"/>
              <a:ext cx="11356018" cy="2532112"/>
              <a:chOff x="1910" y="613156"/>
              <a:chExt cx="11356018" cy="2532112"/>
            </a:xfrm>
          </p:grpSpPr>
          <p:sp>
            <p:nvSpPr>
              <p:cNvPr id="624" name="Google Shape;624;p8"/>
              <p:cNvSpPr/>
              <p:nvPr/>
            </p:nvSpPr>
            <p:spPr>
              <a:xfrm>
                <a:off x="1910" y="613156"/>
                <a:ext cx="2532112" cy="2532112"/>
              </a:xfrm>
              <a:prstGeom prst="ellipse">
                <a:avLst/>
              </a:prstGeom>
              <a:solidFill>
                <a:srgbClr val="7030A0"/>
              </a:solidFill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8"/>
              <p:cNvSpPr txBox="1"/>
              <p:nvPr/>
            </p:nvSpPr>
            <p:spPr>
              <a:xfrm>
                <a:off x="372729" y="983975"/>
                <a:ext cx="1790474" cy="17904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4450" tIns="44450" rIns="44450" bIns="444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Calibri"/>
                  <a:buNone/>
                </a:pPr>
                <a:r>
                  <a:rPr lang="en-US" sz="3500" b="1" i="0" u="none" strike="noStrike" cap="non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ICT Testing Baseline</a:t>
                </a:r>
                <a:endParaRPr/>
              </a:p>
            </p:txBody>
          </p:sp>
          <p:sp>
            <p:nvSpPr>
              <p:cNvPr id="626" name="Google Shape;626;p8"/>
              <p:cNvSpPr/>
              <p:nvPr/>
            </p:nvSpPr>
            <p:spPr>
              <a:xfrm>
                <a:off x="2739630" y="1144900"/>
                <a:ext cx="1468625" cy="1468625"/>
              </a:xfrm>
              <a:prstGeom prst="mathPlus">
                <a:avLst>
                  <a:gd name="adj1" fmla="val 23520"/>
                </a:avLst>
              </a:prstGeom>
              <a:solidFill>
                <a:srgbClr val="7F7F7F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8"/>
              <p:cNvSpPr txBox="1"/>
              <p:nvPr/>
            </p:nvSpPr>
            <p:spPr>
              <a:xfrm>
                <a:off x="2934296" y="1706502"/>
                <a:ext cx="1079293" cy="3454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Calibri"/>
                  <a:buNone/>
                </a:pPr>
                <a:endParaRPr sz="2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8"/>
              <p:cNvSpPr/>
              <p:nvPr/>
            </p:nvSpPr>
            <p:spPr>
              <a:xfrm>
                <a:off x="4413863" y="613156"/>
                <a:ext cx="2532112" cy="2532112"/>
              </a:xfrm>
              <a:prstGeom prst="ellipse">
                <a:avLst/>
              </a:prstGeom>
              <a:solidFill>
                <a:schemeClr val="accent6"/>
              </a:solidFill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8"/>
              <p:cNvSpPr txBox="1"/>
              <p:nvPr/>
            </p:nvSpPr>
            <p:spPr>
              <a:xfrm>
                <a:off x="4784682" y="983975"/>
                <a:ext cx="1790474" cy="17904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4450" tIns="44450" rIns="44450" bIns="444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3500"/>
                  <a:buFont typeface="Calibri"/>
                  <a:buNone/>
                </a:pPr>
                <a:r>
                  <a:rPr lang="en-US" sz="3500" b="1" i="1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HOW to test (Test Tools)</a:t>
                </a:r>
                <a:endParaRPr/>
              </a:p>
            </p:txBody>
          </p:sp>
          <p:sp>
            <p:nvSpPr>
              <p:cNvPr id="630" name="Google Shape;630;p8"/>
              <p:cNvSpPr/>
              <p:nvPr/>
            </p:nvSpPr>
            <p:spPr>
              <a:xfrm>
                <a:off x="7151583" y="1129200"/>
                <a:ext cx="1468625" cy="1468625"/>
              </a:xfrm>
              <a:prstGeom prst="mathEqual">
                <a:avLst>
                  <a:gd name="adj1" fmla="val 23520"/>
                  <a:gd name="adj2" fmla="val 11760"/>
                </a:avLst>
              </a:prstGeom>
              <a:solidFill>
                <a:srgbClr val="7F7F7F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8"/>
              <p:cNvSpPr txBox="1"/>
              <p:nvPr/>
            </p:nvSpPr>
            <p:spPr>
              <a:xfrm>
                <a:off x="7346249" y="1431737"/>
                <a:ext cx="1079293" cy="86355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3000"/>
                  <a:buFont typeface="Calibri"/>
                  <a:buNone/>
                </a:pPr>
                <a:endParaRPr sz="3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8"/>
              <p:cNvSpPr/>
              <p:nvPr/>
            </p:nvSpPr>
            <p:spPr>
              <a:xfrm>
                <a:off x="8825816" y="613156"/>
                <a:ext cx="2532112" cy="2532112"/>
              </a:xfrm>
              <a:prstGeom prst="ellipse">
                <a:avLst/>
              </a:prstGeom>
              <a:solidFill>
                <a:srgbClr val="00682F"/>
              </a:solidFill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8"/>
              <p:cNvSpPr txBox="1"/>
              <p:nvPr/>
            </p:nvSpPr>
            <p:spPr>
              <a:xfrm>
                <a:off x="9196635" y="983975"/>
                <a:ext cx="1790474" cy="17904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4450" tIns="44450" rIns="44450" bIns="444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Calibri"/>
                  <a:buNone/>
                </a:pPr>
                <a:r>
                  <a:rPr lang="en-US" sz="3500" b="1" i="0" u="none" strike="noStrike" cap="non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Test Process</a:t>
                </a:r>
                <a:endParaRPr/>
              </a:p>
            </p:txBody>
          </p:sp>
        </p:grpSp>
        <p:cxnSp>
          <p:nvCxnSpPr>
            <p:cNvPr id="634" name="Google Shape;634;p8"/>
            <p:cNvCxnSpPr/>
            <p:nvPr/>
          </p:nvCxnSpPr>
          <p:spPr>
            <a:xfrm rot="10800000">
              <a:off x="6207617" y="5460642"/>
              <a:ext cx="0" cy="57955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635" name="Google Shape;635;p8"/>
            <p:cNvCxnSpPr/>
            <p:nvPr/>
          </p:nvCxnSpPr>
          <p:spPr>
            <a:xfrm rot="10800000">
              <a:off x="10648681" y="5460642"/>
              <a:ext cx="0" cy="57955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sp>
          <p:nvSpPr>
            <p:cNvPr id="636" name="Google Shape;636;p8"/>
            <p:cNvSpPr txBox="1"/>
            <p:nvPr/>
          </p:nvSpPr>
          <p:spPr>
            <a:xfrm>
              <a:off x="5570112" y="5970252"/>
              <a:ext cx="1275009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Where YOU come in!</a:t>
              </a:r>
              <a:endParaRPr sz="1600" dirty="0"/>
            </a:p>
          </p:txBody>
        </p:sp>
        <p:sp>
          <p:nvSpPr>
            <p:cNvPr id="637" name="Google Shape;637;p8"/>
            <p:cNvSpPr txBox="1"/>
            <p:nvPr/>
          </p:nvSpPr>
          <p:spPr>
            <a:xfrm>
              <a:off x="10011176" y="5961373"/>
              <a:ext cx="1275009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Where YOU come in!</a:t>
              </a:r>
              <a:endParaRPr sz="1600" dirty="0"/>
            </a:p>
          </p:txBody>
        </p:sp>
      </p:grpSp>
      <p:sp>
        <p:nvSpPr>
          <p:cNvPr id="621" name="Google Shape;621;p8"/>
          <p:cNvSpPr txBox="1">
            <a:spLocks noGrp="1"/>
          </p:cNvSpPr>
          <p:nvPr>
            <p:ph type="sldNum" idx="12"/>
          </p:nvPr>
        </p:nvSpPr>
        <p:spPr>
          <a:xfrm>
            <a:off x="9270050" y="601794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9"/>
          <p:cNvSpPr txBox="1">
            <a:spLocks noGrp="1"/>
          </p:cNvSpPr>
          <p:nvPr>
            <p:ph type="title"/>
          </p:nvPr>
        </p:nvSpPr>
        <p:spPr>
          <a:xfrm>
            <a:off x="838200" y="1881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dirty="0"/>
              <a:t>What exactly is the Baseline?</a:t>
            </a:r>
            <a:endParaRPr dirty="0"/>
          </a:p>
        </p:txBody>
      </p:sp>
      <p:sp>
        <p:nvSpPr>
          <p:cNvPr id="644" name="Google Shape;644;p9"/>
          <p:cNvSpPr txBox="1">
            <a:spLocks noGrp="1"/>
          </p:cNvSpPr>
          <p:nvPr>
            <p:ph type="body" idx="1"/>
          </p:nvPr>
        </p:nvSpPr>
        <p:spPr>
          <a:xfrm>
            <a:off x="232893" y="2005011"/>
            <a:ext cx="6296696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228600" lvl="0" indent="-21145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24 groups of concepts to test</a:t>
            </a:r>
            <a:endParaRPr dirty="0"/>
          </a:p>
          <a:p>
            <a:pPr marL="685800" lvl="1" indent="-21336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Keyboard Access, Forms, Images, Contrast, Tables, etc.</a:t>
            </a:r>
            <a:endParaRPr dirty="0"/>
          </a:p>
          <a:p>
            <a:pPr marL="228600" lvl="0" indent="-21145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Within each group are specific test procedures containing:</a:t>
            </a:r>
            <a:endParaRPr dirty="0"/>
          </a:p>
          <a:p>
            <a:pPr marL="685800" lvl="1" indent="-21336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Identify Content</a:t>
            </a:r>
            <a:endParaRPr dirty="0"/>
          </a:p>
          <a:p>
            <a:pPr marL="685800" lvl="1" indent="-21336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Test Instructions</a:t>
            </a:r>
            <a:endParaRPr dirty="0"/>
          </a:p>
          <a:p>
            <a:pPr marL="685800" lvl="1" indent="-21336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Test Results</a:t>
            </a:r>
            <a:endParaRPr dirty="0"/>
          </a:p>
          <a:p>
            <a:pPr marL="228600" lvl="0" indent="-21145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Tool agnostic; NOT a test process</a:t>
            </a:r>
            <a:endParaRPr dirty="0"/>
          </a:p>
          <a:p>
            <a:pPr marL="228600" lvl="0" indent="-21145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ICT Baseline for Web</a:t>
            </a:r>
            <a:endParaRPr dirty="0"/>
          </a:p>
          <a:p>
            <a:pPr marL="685800" lvl="1" indent="-2171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400" dirty="0"/>
              <a:t>ictbaseline.access-board.gov/</a:t>
            </a:r>
            <a:endParaRPr dirty="0"/>
          </a:p>
        </p:txBody>
      </p:sp>
      <p:pic>
        <p:nvPicPr>
          <p:cNvPr id="646" name="Google Shape;646;p9" descr="Screenshot of 10.2 Test procedure for Form Labels Descriptive: &#10;Baseline Test ID: 10.2-FormDescriptiveLabel&#10;&#10;Identify Content&#10;Find all form components. Examples include buttons, text fields, radio buttons, checkboxes, multi-select lists.&#10;Find all instructions and cues (textual and graphical) that are related to form components, including groupings, order of completion, special conditions or qualifiers, format instructions, etc.&#10;Test Instructions&#10;Check that provided labels (instructions and cues) for each form component describe purpose, inform users what input data is expected and, if applicable, what format is required. [SC 2.4.6]&#10;Test Results&#10;If any of the above checks fail, then Baseline Test 10.2-FormDescriptiveLabel fails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09892" y="1815921"/>
            <a:ext cx="5436433" cy="500344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Access Board - Light">
  <a:themeElements>
    <a:clrScheme name="Access Board">
      <a:dk1>
        <a:srgbClr val="000000"/>
      </a:dk1>
      <a:lt1>
        <a:srgbClr val="FFFFFF"/>
      </a:lt1>
      <a:dk2>
        <a:srgbClr val="162E51"/>
      </a:dk2>
      <a:lt2>
        <a:srgbClr val="CEDDF2"/>
      </a:lt2>
      <a:accent1>
        <a:srgbClr val="8A181A"/>
      </a:accent1>
      <a:accent2>
        <a:srgbClr val="F9DFE0"/>
      </a:accent2>
      <a:accent3>
        <a:srgbClr val="A5A5A5"/>
      </a:accent3>
      <a:accent4>
        <a:srgbClr val="B31F23"/>
      </a:accent4>
      <a:accent5>
        <a:srgbClr val="5B9BD5"/>
      </a:accent5>
      <a:accent6>
        <a:srgbClr val="C2DFF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Access Board - Light">
  <a:themeElements>
    <a:clrScheme name="Custom 2">
      <a:dk1>
        <a:srgbClr val="000000"/>
      </a:dk1>
      <a:lt1>
        <a:srgbClr val="FFFFFF"/>
      </a:lt1>
      <a:dk2>
        <a:srgbClr val="162E51"/>
      </a:dk2>
      <a:lt2>
        <a:srgbClr val="CEDDF2"/>
      </a:lt2>
      <a:accent1>
        <a:srgbClr val="8A181A"/>
      </a:accent1>
      <a:accent2>
        <a:srgbClr val="F9DFE0"/>
      </a:accent2>
      <a:accent3>
        <a:srgbClr val="A5A5A5"/>
      </a:accent3>
      <a:accent4>
        <a:srgbClr val="B31F23"/>
      </a:accent4>
      <a:accent5>
        <a:srgbClr val="5B9BD5"/>
      </a:accent5>
      <a:accent6>
        <a:srgbClr val="C2DFFD"/>
      </a:accent6>
      <a:hlink>
        <a:srgbClr val="173258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Access Board - Light">
  <a:themeElements>
    <a:clrScheme name="Slipstream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1116</Words>
  <Application>Microsoft Macintosh PowerPoint</Application>
  <PresentationFormat>Widescreen</PresentationFormat>
  <Paragraphs>166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Source Sans Pro Web</vt:lpstr>
      <vt:lpstr>Public Sans</vt:lpstr>
      <vt:lpstr>Arial</vt:lpstr>
      <vt:lpstr>Calibri</vt:lpstr>
      <vt:lpstr>1_Access Board - Light</vt:lpstr>
      <vt:lpstr>5_Access Board - Light</vt:lpstr>
      <vt:lpstr>Access Board - Light</vt:lpstr>
      <vt:lpstr>ICT Testing Baseline Portfolio</vt:lpstr>
      <vt:lpstr>Setting the Stage</vt:lpstr>
      <vt:lpstr>Agenda</vt:lpstr>
      <vt:lpstr>ICT Accessibility Testing – Challenges</vt:lpstr>
      <vt:lpstr>Test Report Questions</vt:lpstr>
      <vt:lpstr>Recent Recommendations to use the Baseline</vt:lpstr>
      <vt:lpstr>The ICT Testing Baseline Portfolio – The Solution</vt:lpstr>
      <vt:lpstr>Baseline-Aligned Test Process</vt:lpstr>
      <vt:lpstr>What exactly is the Baseline?</vt:lpstr>
      <vt:lpstr>Updates to Web Baseline</vt:lpstr>
      <vt:lpstr>Alignment Framework-You’re Involved!</vt:lpstr>
      <vt:lpstr>New: Baseline for Documents</vt:lpstr>
      <vt:lpstr>Section 508 Resources</vt:lpstr>
      <vt:lpstr>Contact Us</vt:lpstr>
      <vt:lpstr>Questions</vt:lpstr>
      <vt:lpstr>CSUN Sessions and Presentation Files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 Testing Baseline Portfolio CSUN 2024</dc:title>
  <dc:subject/>
  <dc:creator>US Access Board and GSA</dc:creator>
  <cp:keywords/>
  <dc:description/>
  <cp:lastModifiedBy>Michael Horton</cp:lastModifiedBy>
  <cp:revision>16</cp:revision>
  <dcterms:created xsi:type="dcterms:W3CDTF">2023-10-30T21:15:38Z</dcterms:created>
  <dcterms:modified xsi:type="dcterms:W3CDTF">2024-03-14T00:48:23Z</dcterms:modified>
  <cp:category/>
</cp:coreProperties>
</file>